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y="6858000" cx="12192000"/>
  <p:notesSz cx="6858000" cy="9144000"/>
  <p:embeddedFontLst>
    <p:embeddedFont>
      <p:font typeface="Helvetica Neue"/>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HelveticaNeue-regular.fntdata"/><Relationship Id="rId11" Type="http://schemas.openxmlformats.org/officeDocument/2006/relationships/slide" Target="slides/slide7.xml"/><Relationship Id="rId22" Type="http://schemas.openxmlformats.org/officeDocument/2006/relationships/font" Target="fonts/HelveticaNeue-italic.fntdata"/><Relationship Id="rId10" Type="http://schemas.openxmlformats.org/officeDocument/2006/relationships/slide" Target="slides/slide6.xml"/><Relationship Id="rId21" Type="http://schemas.openxmlformats.org/officeDocument/2006/relationships/font" Target="fonts/HelveticaNeue-bold.fntdata"/><Relationship Id="rId13" Type="http://schemas.openxmlformats.org/officeDocument/2006/relationships/slide" Target="slides/slide9.xml"/><Relationship Id="rId12" Type="http://schemas.openxmlformats.org/officeDocument/2006/relationships/slide" Target="slides/slide8.xml"/><Relationship Id="rId23" Type="http://schemas.openxmlformats.org/officeDocument/2006/relationships/font" Target="fonts/HelveticaNeue-boldItalic.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So how can applications running on your laptop or phone access all this to talk to each other?</a:t>
            </a:r>
            <a:endParaRPr/>
          </a:p>
          <a:p>
            <a:pPr indent="0" lvl="0" marL="0" rtl="0" algn="l">
              <a:spcBef>
                <a:spcPts val="0"/>
              </a:spcBef>
              <a:spcAft>
                <a:spcPts val="0"/>
              </a:spcAft>
              <a:buNone/>
            </a:pPr>
            <a:r>
              <a:rPr lang="en-US"/>
              <a:t>&gt;&gt;&gt; answer is with SOCKETS, interface the OS provides</a:t>
            </a:r>
            <a:endParaRPr/>
          </a:p>
        </p:txBody>
      </p:sp>
      <p:sp>
        <p:nvSpPr>
          <p:cNvPr id="87" name="Google Shape;87;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8" name="Google Shape;198;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4" name="Google Shape;204;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1" name="Google Shape;211;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Polling based designs are not needed for assignment 1</a:t>
            </a:r>
            <a:endParaRPr/>
          </a:p>
        </p:txBody>
      </p:sp>
      <p:sp>
        <p:nvSpPr>
          <p:cNvPr id="218" name="Google Shape;218;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6" name="Google Shape;226;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5" name="Google Shape;245;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0" name="Google Shape;120;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Now let's talk about naming: how do sockets get NAMED so that a host on the Internet can talk to another?</a:t>
            </a:r>
            <a:endParaRPr/>
          </a:p>
        </p:txBody>
      </p:sp>
      <p:sp>
        <p:nvSpPr>
          <p:cNvPr id="121" name="Google Shape;121;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0" name="Google Shape;150;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Now let's talk about naming: how do sockets get NAMED so that a host on the Internet can talk to another?</a:t>
            </a:r>
            <a:endParaRPr/>
          </a:p>
        </p:txBody>
      </p:sp>
      <p:sp>
        <p:nvSpPr>
          <p:cNvPr id="151" name="Google Shape;151;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1" name="Google Shape;171;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9529ae2362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9529ae2362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8" name="Google Shape;178;g9529ae2362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3" name="Google Shape;183;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0" name="Google Shape;190;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p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4" name="Google Shape;24;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2.pn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3.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0.png"/><Relationship Id="rId4" Type="http://schemas.openxmlformats.org/officeDocument/2006/relationships/image" Target="../media/image6.png"/><Relationship Id="rId5" Type="http://schemas.openxmlformats.org/officeDocument/2006/relationships/image" Target="../media/image11.png"/><Relationship Id="rId6"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200"/>
              <a:buFont typeface="Calibri"/>
              <a:buNone/>
            </a:pPr>
            <a:r>
              <a:rPr lang="en-US" sz="4200"/>
              <a:t>Socket and Process Communication</a:t>
            </a:r>
            <a:endParaRPr/>
          </a:p>
        </p:txBody>
      </p:sp>
      <p:sp>
        <p:nvSpPr>
          <p:cNvPr id="90" name="Google Shape;90;p13"/>
          <p:cNvSpPr txBox="1"/>
          <p:nvPr/>
        </p:nvSpPr>
        <p:spPr>
          <a:xfrm>
            <a:off x="1981200" y="5638802"/>
            <a:ext cx="8608185" cy="715963"/>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None/>
            </a:pPr>
            <a:r>
              <a:rPr b="0" i="0" lang="en-US" sz="2400" u="none" cap="none" strike="noStrike">
                <a:solidFill>
                  <a:srgbClr val="800000"/>
                </a:solidFill>
                <a:latin typeface="Calibri"/>
                <a:ea typeface="Calibri"/>
                <a:cs typeface="Calibri"/>
                <a:sym typeface="Calibri"/>
              </a:rPr>
              <a:t>   The interface that the OS provides to its networking subsystem</a:t>
            </a:r>
            <a:endParaRPr/>
          </a:p>
        </p:txBody>
      </p:sp>
      <p:sp>
        <p:nvSpPr>
          <p:cNvPr id="91" name="Google Shape;91;p13"/>
          <p:cNvSpPr txBox="1"/>
          <p:nvPr/>
        </p:nvSpPr>
        <p:spPr>
          <a:xfrm>
            <a:off x="7151690" y="2857500"/>
            <a:ext cx="2746375" cy="1143000"/>
          </a:xfrm>
          <a:prstGeom prst="rect">
            <a:avLst/>
          </a:prstGeom>
          <a:noFill/>
          <a:ln cap="flat" cmpd="sng" w="9525">
            <a:solidFill>
              <a:schemeClr val="dk1"/>
            </a:solidFill>
            <a:prstDash val="solid"/>
            <a:miter lim="800000"/>
            <a:headEnd len="sm" w="sm" type="none"/>
            <a:tailEnd len="sm" w="sm" type="none"/>
          </a:ln>
        </p:spPr>
        <p:txBody>
          <a:bodyPr anchorCtr="0" anchor="t" bIns="46800" lIns="90000" spcFirstLastPara="1" rIns="90000" wrap="square" tIns="46800">
            <a:noAutofit/>
          </a:bodyPr>
          <a:lstStyle/>
          <a:p>
            <a:pPr indent="0" lvl="0" marL="0" marR="0" rtl="0" algn="l">
              <a:spcBef>
                <a:spcPts val="0"/>
              </a:spcBef>
              <a:spcAft>
                <a:spcPts val="0"/>
              </a:spcAft>
              <a:buNone/>
            </a:pPr>
            <a:r>
              <a:rPr b="1" i="0" lang="en-US" sz="1400" u="none" cap="none" strike="noStrike">
                <a:solidFill>
                  <a:schemeClr val="dk1"/>
                </a:solidFill>
                <a:latin typeface="Arial"/>
                <a:ea typeface="Arial"/>
                <a:cs typeface="Arial"/>
                <a:sym typeface="Arial"/>
              </a:rPr>
              <a:t>application layer</a:t>
            </a:r>
            <a:endParaRPr/>
          </a:p>
        </p:txBody>
      </p:sp>
      <p:grpSp>
        <p:nvGrpSpPr>
          <p:cNvPr id="92" name="Google Shape;92;p13"/>
          <p:cNvGrpSpPr/>
          <p:nvPr/>
        </p:nvGrpSpPr>
        <p:grpSpPr>
          <a:xfrm>
            <a:off x="7151690" y="4005265"/>
            <a:ext cx="2746375" cy="928687"/>
            <a:chOff x="768" y="2316"/>
            <a:chExt cx="1536" cy="585"/>
          </a:xfrm>
        </p:grpSpPr>
        <p:sp>
          <p:nvSpPr>
            <p:cNvPr id="93" name="Google Shape;93;p13"/>
            <p:cNvSpPr txBox="1"/>
            <p:nvPr/>
          </p:nvSpPr>
          <p:spPr>
            <a:xfrm>
              <a:off x="768" y="2316"/>
              <a:ext cx="1536" cy="198"/>
            </a:xfrm>
            <a:prstGeom prst="rect">
              <a:avLst/>
            </a:prstGeom>
            <a:noFill/>
            <a:ln cap="flat" cmpd="sng" w="9525">
              <a:solidFill>
                <a:schemeClr val="dk1"/>
              </a:solidFill>
              <a:prstDash val="solid"/>
              <a:miter lim="800000"/>
              <a:headEnd len="sm" w="sm" type="none"/>
              <a:tailEnd len="sm" w="sm" type="none"/>
            </a:ln>
          </p:spPr>
          <p:txBody>
            <a:bodyPr anchorCtr="0" anchor="t" bIns="46800" lIns="90000" spcFirstLastPara="1" rIns="90000" wrap="square" tIns="46800">
              <a:noAutofit/>
            </a:bodyPr>
            <a:lstStyle/>
            <a:p>
              <a:pPr indent="0" lvl="0" marL="0" marR="0" rtl="0" algn="ctr">
                <a:spcBef>
                  <a:spcPts val="0"/>
                </a:spcBef>
                <a:spcAft>
                  <a:spcPts val="0"/>
                </a:spcAft>
                <a:buNone/>
              </a:pPr>
              <a:r>
                <a:rPr b="1" i="0" lang="en-US" sz="1400" u="none" cap="none" strike="noStrike">
                  <a:solidFill>
                    <a:schemeClr val="dk1"/>
                  </a:solidFill>
                  <a:latin typeface="Arial"/>
                  <a:ea typeface="Arial"/>
                  <a:cs typeface="Arial"/>
                  <a:sym typeface="Arial"/>
                </a:rPr>
                <a:t>transport layer (TCP/UDP)</a:t>
              </a:r>
              <a:endParaRPr/>
            </a:p>
          </p:txBody>
        </p:sp>
        <p:sp>
          <p:nvSpPr>
            <p:cNvPr id="94" name="Google Shape;94;p13"/>
            <p:cNvSpPr txBox="1"/>
            <p:nvPr/>
          </p:nvSpPr>
          <p:spPr>
            <a:xfrm>
              <a:off x="768" y="2508"/>
              <a:ext cx="1536" cy="198"/>
            </a:xfrm>
            <a:prstGeom prst="rect">
              <a:avLst/>
            </a:prstGeom>
            <a:noFill/>
            <a:ln cap="flat" cmpd="sng" w="9525">
              <a:solidFill>
                <a:schemeClr val="dk1"/>
              </a:solidFill>
              <a:prstDash val="solid"/>
              <a:miter lim="800000"/>
              <a:headEnd len="sm" w="sm" type="none"/>
              <a:tailEnd len="sm" w="sm" type="none"/>
            </a:ln>
          </p:spPr>
          <p:txBody>
            <a:bodyPr anchorCtr="0" anchor="t" bIns="46800" lIns="90000" spcFirstLastPara="1" rIns="90000" wrap="square" tIns="46800">
              <a:noAutofit/>
            </a:bodyPr>
            <a:lstStyle/>
            <a:p>
              <a:pPr indent="0" lvl="0" marL="0" marR="0" rtl="0" algn="ctr">
                <a:spcBef>
                  <a:spcPts val="0"/>
                </a:spcBef>
                <a:spcAft>
                  <a:spcPts val="0"/>
                </a:spcAft>
                <a:buNone/>
              </a:pPr>
              <a:r>
                <a:rPr b="1" i="0" lang="en-US" sz="1400" u="none" cap="none" strike="noStrike">
                  <a:solidFill>
                    <a:schemeClr val="dk1"/>
                  </a:solidFill>
                  <a:latin typeface="Arial"/>
                  <a:ea typeface="Arial"/>
                  <a:cs typeface="Arial"/>
                  <a:sym typeface="Arial"/>
                </a:rPr>
                <a:t>network layer (IP)</a:t>
              </a:r>
              <a:endParaRPr/>
            </a:p>
          </p:txBody>
        </p:sp>
        <p:sp>
          <p:nvSpPr>
            <p:cNvPr id="95" name="Google Shape;95;p13"/>
            <p:cNvSpPr txBox="1"/>
            <p:nvPr/>
          </p:nvSpPr>
          <p:spPr>
            <a:xfrm>
              <a:off x="768" y="2703"/>
              <a:ext cx="1536" cy="198"/>
            </a:xfrm>
            <a:prstGeom prst="rect">
              <a:avLst/>
            </a:prstGeom>
            <a:noFill/>
            <a:ln cap="flat" cmpd="sng" w="9525">
              <a:solidFill>
                <a:schemeClr val="dk1"/>
              </a:solidFill>
              <a:prstDash val="solid"/>
              <a:miter lim="800000"/>
              <a:headEnd len="sm" w="sm" type="none"/>
              <a:tailEnd len="sm" w="sm" type="none"/>
            </a:ln>
          </p:spPr>
          <p:txBody>
            <a:bodyPr anchorCtr="0" anchor="t" bIns="46800" lIns="90000" spcFirstLastPara="1" rIns="90000" wrap="square" tIns="46800">
              <a:noAutofit/>
            </a:bodyPr>
            <a:lstStyle/>
            <a:p>
              <a:pPr indent="0" lvl="0" marL="0" marR="0" rtl="0" algn="ctr">
                <a:spcBef>
                  <a:spcPts val="0"/>
                </a:spcBef>
                <a:spcAft>
                  <a:spcPts val="0"/>
                </a:spcAft>
                <a:buNone/>
              </a:pPr>
              <a:r>
                <a:rPr b="1" i="0" lang="en-US" sz="1400" u="none" cap="none" strike="noStrike">
                  <a:solidFill>
                    <a:schemeClr val="dk1"/>
                  </a:solidFill>
                  <a:latin typeface="Arial"/>
                  <a:ea typeface="Arial"/>
                  <a:cs typeface="Arial"/>
                  <a:sym typeface="Arial"/>
                </a:rPr>
                <a:t>link layer (e.g. ethernet)</a:t>
              </a:r>
              <a:endParaRPr/>
            </a:p>
          </p:txBody>
        </p:sp>
      </p:grpSp>
      <p:sp>
        <p:nvSpPr>
          <p:cNvPr id="96" name="Google Shape;96;p13"/>
          <p:cNvSpPr txBox="1"/>
          <p:nvPr/>
        </p:nvSpPr>
        <p:spPr>
          <a:xfrm>
            <a:off x="2587627" y="2867025"/>
            <a:ext cx="2593975" cy="1143000"/>
          </a:xfrm>
          <a:prstGeom prst="rect">
            <a:avLst/>
          </a:prstGeom>
          <a:noFill/>
          <a:ln cap="flat" cmpd="sng" w="9525">
            <a:solidFill>
              <a:schemeClr val="dk1"/>
            </a:solidFill>
            <a:prstDash val="solid"/>
            <a:miter lim="800000"/>
            <a:headEnd len="sm" w="sm" type="none"/>
            <a:tailEnd len="sm" w="sm" type="none"/>
          </a:ln>
        </p:spPr>
        <p:txBody>
          <a:bodyPr anchorCtr="0" anchor="t" bIns="46800" lIns="90000" spcFirstLastPara="1" rIns="90000" wrap="square" tIns="46800">
            <a:noAutofit/>
          </a:bodyPr>
          <a:lstStyle/>
          <a:p>
            <a:pPr indent="0" lvl="0" marL="0" marR="0" rtl="0" algn="l">
              <a:spcBef>
                <a:spcPts val="0"/>
              </a:spcBef>
              <a:spcAft>
                <a:spcPts val="0"/>
              </a:spcAft>
              <a:buNone/>
            </a:pPr>
            <a:r>
              <a:rPr b="1" i="0" lang="en-US" sz="1400" u="none" cap="none" strike="noStrike">
                <a:solidFill>
                  <a:schemeClr val="dk1"/>
                </a:solidFill>
                <a:latin typeface="Arial"/>
                <a:ea typeface="Arial"/>
                <a:cs typeface="Arial"/>
                <a:sym typeface="Arial"/>
              </a:rPr>
              <a:t>application layer</a:t>
            </a:r>
            <a:endParaRPr/>
          </a:p>
        </p:txBody>
      </p:sp>
      <p:grpSp>
        <p:nvGrpSpPr>
          <p:cNvPr id="97" name="Google Shape;97;p13"/>
          <p:cNvGrpSpPr/>
          <p:nvPr/>
        </p:nvGrpSpPr>
        <p:grpSpPr>
          <a:xfrm>
            <a:off x="2587627" y="4014790"/>
            <a:ext cx="2593975" cy="928687"/>
            <a:chOff x="768" y="2316"/>
            <a:chExt cx="1536" cy="585"/>
          </a:xfrm>
        </p:grpSpPr>
        <p:sp>
          <p:nvSpPr>
            <p:cNvPr id="98" name="Google Shape;98;p13"/>
            <p:cNvSpPr txBox="1"/>
            <p:nvPr/>
          </p:nvSpPr>
          <p:spPr>
            <a:xfrm>
              <a:off x="768" y="2316"/>
              <a:ext cx="1536" cy="198"/>
            </a:xfrm>
            <a:prstGeom prst="rect">
              <a:avLst/>
            </a:prstGeom>
            <a:noFill/>
            <a:ln cap="flat" cmpd="sng" w="9525">
              <a:solidFill>
                <a:schemeClr val="dk1"/>
              </a:solidFill>
              <a:prstDash val="solid"/>
              <a:miter lim="800000"/>
              <a:headEnd len="sm" w="sm" type="none"/>
              <a:tailEnd len="sm" w="sm" type="none"/>
            </a:ln>
          </p:spPr>
          <p:txBody>
            <a:bodyPr anchorCtr="0" anchor="t" bIns="46800" lIns="90000" spcFirstLastPara="1" rIns="90000" wrap="square" tIns="46800">
              <a:noAutofit/>
            </a:bodyPr>
            <a:lstStyle/>
            <a:p>
              <a:pPr indent="0" lvl="0" marL="0" marR="0" rtl="0" algn="ctr">
                <a:spcBef>
                  <a:spcPts val="0"/>
                </a:spcBef>
                <a:spcAft>
                  <a:spcPts val="0"/>
                </a:spcAft>
                <a:buNone/>
              </a:pPr>
              <a:r>
                <a:rPr b="1" i="0" lang="en-US" sz="1400" u="none" cap="none" strike="noStrike">
                  <a:solidFill>
                    <a:schemeClr val="dk1"/>
                  </a:solidFill>
                  <a:latin typeface="Arial"/>
                  <a:ea typeface="Arial"/>
                  <a:cs typeface="Arial"/>
                  <a:sym typeface="Arial"/>
                </a:rPr>
                <a:t>transport layer (TCP/UDP)</a:t>
              </a:r>
              <a:endParaRPr/>
            </a:p>
          </p:txBody>
        </p:sp>
        <p:sp>
          <p:nvSpPr>
            <p:cNvPr id="99" name="Google Shape;99;p13"/>
            <p:cNvSpPr txBox="1"/>
            <p:nvPr/>
          </p:nvSpPr>
          <p:spPr>
            <a:xfrm>
              <a:off x="768" y="2508"/>
              <a:ext cx="1536" cy="198"/>
            </a:xfrm>
            <a:prstGeom prst="rect">
              <a:avLst/>
            </a:prstGeom>
            <a:noFill/>
            <a:ln cap="flat" cmpd="sng" w="9525">
              <a:solidFill>
                <a:schemeClr val="dk1"/>
              </a:solidFill>
              <a:prstDash val="solid"/>
              <a:miter lim="800000"/>
              <a:headEnd len="sm" w="sm" type="none"/>
              <a:tailEnd len="sm" w="sm" type="none"/>
            </a:ln>
          </p:spPr>
          <p:txBody>
            <a:bodyPr anchorCtr="0" anchor="t" bIns="46800" lIns="90000" spcFirstLastPara="1" rIns="90000" wrap="square" tIns="46800">
              <a:noAutofit/>
            </a:bodyPr>
            <a:lstStyle/>
            <a:p>
              <a:pPr indent="0" lvl="0" marL="0" marR="0" rtl="0" algn="ctr">
                <a:spcBef>
                  <a:spcPts val="0"/>
                </a:spcBef>
                <a:spcAft>
                  <a:spcPts val="0"/>
                </a:spcAft>
                <a:buNone/>
              </a:pPr>
              <a:r>
                <a:rPr b="1" i="0" lang="en-US" sz="1400" u="none" cap="none" strike="noStrike">
                  <a:solidFill>
                    <a:schemeClr val="dk1"/>
                  </a:solidFill>
                  <a:latin typeface="Arial"/>
                  <a:ea typeface="Arial"/>
                  <a:cs typeface="Arial"/>
                  <a:sym typeface="Arial"/>
                </a:rPr>
                <a:t>network layer (IP)</a:t>
              </a:r>
              <a:endParaRPr/>
            </a:p>
          </p:txBody>
        </p:sp>
        <p:sp>
          <p:nvSpPr>
            <p:cNvPr id="100" name="Google Shape;100;p13"/>
            <p:cNvSpPr txBox="1"/>
            <p:nvPr/>
          </p:nvSpPr>
          <p:spPr>
            <a:xfrm>
              <a:off x="768" y="2703"/>
              <a:ext cx="1536" cy="198"/>
            </a:xfrm>
            <a:prstGeom prst="rect">
              <a:avLst/>
            </a:prstGeom>
            <a:noFill/>
            <a:ln cap="flat" cmpd="sng" w="9525">
              <a:solidFill>
                <a:schemeClr val="dk1"/>
              </a:solidFill>
              <a:prstDash val="solid"/>
              <a:miter lim="800000"/>
              <a:headEnd len="sm" w="sm" type="none"/>
              <a:tailEnd len="sm" w="sm" type="none"/>
            </a:ln>
          </p:spPr>
          <p:txBody>
            <a:bodyPr anchorCtr="0" anchor="t" bIns="46800" lIns="90000" spcFirstLastPara="1" rIns="90000" wrap="square" tIns="46800">
              <a:noAutofit/>
            </a:bodyPr>
            <a:lstStyle/>
            <a:p>
              <a:pPr indent="0" lvl="0" marL="0" marR="0" rtl="0" algn="ctr">
                <a:spcBef>
                  <a:spcPts val="0"/>
                </a:spcBef>
                <a:spcAft>
                  <a:spcPts val="0"/>
                </a:spcAft>
                <a:buNone/>
              </a:pPr>
              <a:r>
                <a:rPr b="1" i="0" lang="en-US" sz="1400" u="none" cap="none" strike="noStrike">
                  <a:solidFill>
                    <a:schemeClr val="dk1"/>
                  </a:solidFill>
                  <a:latin typeface="Arial"/>
                  <a:ea typeface="Arial"/>
                  <a:cs typeface="Arial"/>
                  <a:sym typeface="Arial"/>
                </a:rPr>
                <a:t>link layer (e.g. ethernet)</a:t>
              </a:r>
              <a:endParaRPr/>
            </a:p>
          </p:txBody>
        </p:sp>
      </p:grpSp>
      <p:sp>
        <p:nvSpPr>
          <p:cNvPr id="101" name="Google Shape;101;p13"/>
          <p:cNvSpPr/>
          <p:nvPr/>
        </p:nvSpPr>
        <p:spPr>
          <a:xfrm>
            <a:off x="3048000" y="3943350"/>
            <a:ext cx="1676400" cy="914400"/>
          </a:xfrm>
          <a:prstGeom prst="rect">
            <a:avLst/>
          </a:prstGeom>
          <a:noFill/>
          <a:ln cap="flat" cmpd="sng" w="9525">
            <a:solidFill>
              <a:schemeClr val="dk1"/>
            </a:solidFill>
            <a:prstDash val="solid"/>
            <a:miter lim="800000"/>
            <a:headEnd len="sm" w="sm" type="none"/>
            <a:tailEnd len="sm" w="sm" type="none"/>
          </a:ln>
        </p:spPr>
        <p:txBody>
          <a:bodyPr anchorCtr="0" anchor="ctr" bIns="46800" lIns="90000" spcFirstLastPara="1" rIns="90000" wrap="square" tIns="46800">
            <a:noAutofit/>
          </a:bodyPr>
          <a:lstStyle/>
          <a:p>
            <a:pPr indent="0" lvl="0" marL="0" marR="0" rtl="0" algn="ctr">
              <a:spcBef>
                <a:spcPts val="0"/>
              </a:spcBef>
              <a:spcAft>
                <a:spcPts val="0"/>
              </a:spcAft>
              <a:buNone/>
            </a:pPr>
            <a:r>
              <a:rPr b="1" i="0" lang="en-US" sz="1800" u="none" cap="none" strike="noStrike">
                <a:solidFill>
                  <a:schemeClr val="dk1"/>
                </a:solidFill>
                <a:latin typeface="Arial"/>
                <a:ea typeface="Arial"/>
                <a:cs typeface="Arial"/>
                <a:sym typeface="Arial"/>
              </a:rPr>
              <a:t>OS network</a:t>
            </a:r>
            <a:endParaRPr/>
          </a:p>
          <a:p>
            <a:pPr indent="0" lvl="0" marL="0" marR="0" rtl="0" algn="ctr">
              <a:spcBef>
                <a:spcPts val="360"/>
              </a:spcBef>
              <a:spcAft>
                <a:spcPts val="0"/>
              </a:spcAft>
              <a:buNone/>
            </a:pPr>
            <a:r>
              <a:rPr b="1" i="0" lang="en-US" sz="1800" u="none" cap="none" strike="noStrike">
                <a:solidFill>
                  <a:schemeClr val="dk1"/>
                </a:solidFill>
                <a:latin typeface="Arial"/>
                <a:ea typeface="Arial"/>
                <a:cs typeface="Arial"/>
                <a:sym typeface="Arial"/>
              </a:rPr>
              <a:t>stack</a:t>
            </a:r>
            <a:endParaRPr b="1" i="0" sz="1800" u="none" cap="none" strike="noStrike">
              <a:solidFill>
                <a:schemeClr val="dk1"/>
              </a:solidFill>
              <a:latin typeface="Arial"/>
              <a:ea typeface="Arial"/>
              <a:cs typeface="Arial"/>
              <a:sym typeface="Arial"/>
            </a:endParaRPr>
          </a:p>
        </p:txBody>
      </p:sp>
      <p:pic>
        <p:nvPicPr>
          <p:cNvPr descr="01j" id="102" name="Google Shape;102;p13"/>
          <p:cNvPicPr preferRelativeResize="0"/>
          <p:nvPr/>
        </p:nvPicPr>
        <p:blipFill rotWithShape="1">
          <a:blip r:embed="rId3">
            <a:alphaModFix/>
          </a:blip>
          <a:srcRect b="0" l="0" r="0" t="0"/>
          <a:stretch/>
        </p:blipFill>
        <p:spPr>
          <a:xfrm>
            <a:off x="3286127" y="1700215"/>
            <a:ext cx="1285875" cy="962025"/>
          </a:xfrm>
          <a:prstGeom prst="rect">
            <a:avLst/>
          </a:prstGeom>
          <a:noFill/>
          <a:ln>
            <a:noFill/>
          </a:ln>
        </p:spPr>
      </p:pic>
      <p:sp>
        <p:nvSpPr>
          <p:cNvPr id="103" name="Google Shape;103;p13"/>
          <p:cNvSpPr/>
          <p:nvPr/>
        </p:nvSpPr>
        <p:spPr>
          <a:xfrm>
            <a:off x="2720975" y="3124200"/>
            <a:ext cx="2330450" cy="522288"/>
          </a:xfrm>
          <a:prstGeom prst="ellipse">
            <a:avLst/>
          </a:prstGeom>
          <a:noFill/>
          <a:ln cap="flat" cmpd="sng" w="9525">
            <a:solidFill>
              <a:schemeClr val="dk1"/>
            </a:solidFill>
            <a:prstDash val="solid"/>
            <a:round/>
            <a:headEnd len="sm" w="sm" type="none"/>
            <a:tailEnd len="sm" w="sm" type="none"/>
          </a:ln>
        </p:spPr>
        <p:txBody>
          <a:bodyPr anchorCtr="0" anchor="ctr" bIns="46800" lIns="90000" spcFirstLastPara="1" rIns="90000" wrap="square" tIns="46800">
            <a:noAutofit/>
          </a:bodyPr>
          <a:lstStyle/>
          <a:p>
            <a:pPr indent="0" lvl="0" marL="0" marR="0" rtl="0" algn="ctr">
              <a:spcBef>
                <a:spcPts val="0"/>
              </a:spcBef>
              <a:spcAft>
                <a:spcPts val="0"/>
              </a:spcAft>
              <a:buNone/>
            </a:pPr>
            <a:r>
              <a:rPr b="1" i="0" lang="en-US" sz="1800" u="none" cap="none" strike="noStrike">
                <a:solidFill>
                  <a:schemeClr val="dk1"/>
                </a:solidFill>
                <a:latin typeface="Arial"/>
                <a:ea typeface="Arial"/>
                <a:cs typeface="Arial"/>
                <a:sym typeface="Arial"/>
              </a:rPr>
              <a:t>User Process</a:t>
            </a:r>
            <a:endParaRPr b="1" i="0" sz="1800" u="none" cap="none" strike="noStrike">
              <a:solidFill>
                <a:schemeClr val="dk1"/>
              </a:solidFill>
              <a:latin typeface="Arial"/>
              <a:ea typeface="Arial"/>
              <a:cs typeface="Arial"/>
              <a:sym typeface="Arial"/>
            </a:endParaRPr>
          </a:p>
        </p:txBody>
      </p:sp>
      <p:sp>
        <p:nvSpPr>
          <p:cNvPr id="104" name="Google Shape;104;p13"/>
          <p:cNvSpPr/>
          <p:nvPr/>
        </p:nvSpPr>
        <p:spPr>
          <a:xfrm>
            <a:off x="7350125" y="3132140"/>
            <a:ext cx="2330450" cy="522287"/>
          </a:xfrm>
          <a:prstGeom prst="ellipse">
            <a:avLst/>
          </a:prstGeom>
          <a:noFill/>
          <a:ln cap="flat" cmpd="sng" w="9525">
            <a:solidFill>
              <a:schemeClr val="dk1"/>
            </a:solidFill>
            <a:prstDash val="solid"/>
            <a:round/>
            <a:headEnd len="sm" w="sm" type="none"/>
            <a:tailEnd len="sm" w="sm" type="none"/>
          </a:ln>
        </p:spPr>
        <p:txBody>
          <a:bodyPr anchorCtr="0" anchor="ctr" bIns="46800" lIns="90000" spcFirstLastPara="1" rIns="90000" wrap="square" tIns="46800">
            <a:noAutofit/>
          </a:bodyPr>
          <a:lstStyle/>
          <a:p>
            <a:pPr indent="0" lvl="0" marL="0" marR="0" rtl="0" algn="ctr">
              <a:spcBef>
                <a:spcPts val="0"/>
              </a:spcBef>
              <a:spcAft>
                <a:spcPts val="0"/>
              </a:spcAft>
              <a:buNone/>
            </a:pPr>
            <a:r>
              <a:rPr b="1" i="0" lang="en-US" sz="1800" u="none" cap="none" strike="noStrike">
                <a:solidFill>
                  <a:schemeClr val="dk1"/>
                </a:solidFill>
                <a:latin typeface="Arial"/>
                <a:ea typeface="Arial"/>
                <a:cs typeface="Arial"/>
                <a:sym typeface="Arial"/>
              </a:rPr>
              <a:t>User Process</a:t>
            </a:r>
            <a:endParaRPr b="1" i="0" sz="1800" u="none" cap="none" strike="noStrike">
              <a:solidFill>
                <a:schemeClr val="dk1"/>
              </a:solidFill>
              <a:latin typeface="Arial"/>
              <a:ea typeface="Arial"/>
              <a:cs typeface="Arial"/>
              <a:sym typeface="Arial"/>
            </a:endParaRPr>
          </a:p>
        </p:txBody>
      </p:sp>
      <p:cxnSp>
        <p:nvCxnSpPr>
          <p:cNvPr id="105" name="Google Shape;105;p13"/>
          <p:cNvCxnSpPr/>
          <p:nvPr/>
        </p:nvCxnSpPr>
        <p:spPr>
          <a:xfrm>
            <a:off x="4833938" y="3424238"/>
            <a:ext cx="2743200" cy="0"/>
          </a:xfrm>
          <a:prstGeom prst="straightConnector1">
            <a:avLst/>
          </a:prstGeom>
          <a:noFill/>
          <a:ln cap="flat" cmpd="sng" w="9525">
            <a:solidFill>
              <a:schemeClr val="dk1"/>
            </a:solidFill>
            <a:prstDash val="solid"/>
            <a:round/>
            <a:headEnd len="med" w="med" type="stealth"/>
            <a:tailEnd len="med" w="med" type="stealth"/>
          </a:ln>
        </p:spPr>
      </p:cxnSp>
      <p:pic>
        <p:nvPicPr>
          <p:cNvPr descr="01j" id="106" name="Google Shape;106;p13"/>
          <p:cNvPicPr preferRelativeResize="0"/>
          <p:nvPr/>
        </p:nvPicPr>
        <p:blipFill rotWithShape="1">
          <a:blip r:embed="rId3">
            <a:alphaModFix/>
          </a:blip>
          <a:srcRect b="0" l="0" r="0" t="0"/>
          <a:stretch/>
        </p:blipFill>
        <p:spPr>
          <a:xfrm>
            <a:off x="7848602" y="1681165"/>
            <a:ext cx="1285875" cy="962025"/>
          </a:xfrm>
          <a:prstGeom prst="rect">
            <a:avLst/>
          </a:prstGeom>
          <a:noFill/>
          <a:ln>
            <a:noFill/>
          </a:ln>
        </p:spPr>
      </p:pic>
      <p:sp>
        <p:nvSpPr>
          <p:cNvPr id="107" name="Google Shape;107;p13"/>
          <p:cNvSpPr/>
          <p:nvPr/>
        </p:nvSpPr>
        <p:spPr>
          <a:xfrm>
            <a:off x="3414713" y="3562352"/>
            <a:ext cx="939800" cy="492125"/>
          </a:xfrm>
          <a:prstGeom prst="rect">
            <a:avLst/>
          </a:prstGeom>
          <a:solidFill>
            <a:srgbClr val="B3C6E7"/>
          </a:solidFill>
          <a:ln cap="flat" cmpd="sng" w="9525">
            <a:solidFill>
              <a:schemeClr val="dk1"/>
            </a:solidFill>
            <a:prstDash val="solid"/>
            <a:miter lim="800000"/>
            <a:headEnd len="sm" w="sm" type="none"/>
            <a:tailEnd len="sm" w="sm" type="none"/>
          </a:ln>
        </p:spPr>
        <p:txBody>
          <a:bodyPr anchorCtr="0" anchor="ctr" bIns="46800" lIns="90000" spcFirstLastPara="1" rIns="90000" wrap="square" tIns="46800">
            <a:noAutofit/>
          </a:bodyPr>
          <a:lstStyle/>
          <a:p>
            <a:pPr indent="0" lvl="0" marL="0" marR="0" rtl="0" algn="ctr">
              <a:spcBef>
                <a:spcPts val="0"/>
              </a:spcBef>
              <a:spcAft>
                <a:spcPts val="0"/>
              </a:spcAft>
              <a:buNone/>
            </a:pPr>
            <a:r>
              <a:rPr b="1" i="0" lang="en-US" sz="1800" u="none" cap="none" strike="noStrike">
                <a:solidFill>
                  <a:schemeClr val="dk1"/>
                </a:solidFill>
                <a:latin typeface="Arial"/>
                <a:ea typeface="Arial"/>
                <a:cs typeface="Arial"/>
                <a:sym typeface="Arial"/>
              </a:rPr>
              <a:t>Socket</a:t>
            </a:r>
            <a:endParaRPr b="1" i="0" sz="1800" u="none" cap="none" strike="noStrike">
              <a:solidFill>
                <a:schemeClr val="dk1"/>
              </a:solidFill>
              <a:latin typeface="Arial"/>
              <a:ea typeface="Arial"/>
              <a:cs typeface="Arial"/>
              <a:sym typeface="Arial"/>
            </a:endParaRPr>
          </a:p>
        </p:txBody>
      </p:sp>
      <p:sp>
        <p:nvSpPr>
          <p:cNvPr id="108" name="Google Shape;108;p13"/>
          <p:cNvSpPr/>
          <p:nvPr/>
        </p:nvSpPr>
        <p:spPr>
          <a:xfrm>
            <a:off x="7696200" y="3943350"/>
            <a:ext cx="1676400" cy="914400"/>
          </a:xfrm>
          <a:prstGeom prst="rect">
            <a:avLst/>
          </a:prstGeom>
          <a:noFill/>
          <a:ln cap="flat" cmpd="sng" w="9525">
            <a:solidFill>
              <a:schemeClr val="dk1"/>
            </a:solidFill>
            <a:prstDash val="solid"/>
            <a:miter lim="800000"/>
            <a:headEnd len="sm" w="sm" type="none"/>
            <a:tailEnd len="sm" w="sm" type="none"/>
          </a:ln>
        </p:spPr>
        <p:txBody>
          <a:bodyPr anchorCtr="0" anchor="ctr" bIns="46800" lIns="90000" spcFirstLastPara="1" rIns="90000" wrap="square" tIns="46800">
            <a:noAutofit/>
          </a:bodyPr>
          <a:lstStyle/>
          <a:p>
            <a:pPr indent="0" lvl="0" marL="0" marR="0" rtl="0" algn="ctr">
              <a:spcBef>
                <a:spcPts val="0"/>
              </a:spcBef>
              <a:spcAft>
                <a:spcPts val="0"/>
              </a:spcAft>
              <a:buNone/>
            </a:pPr>
            <a:r>
              <a:rPr b="1" i="0" lang="en-US" sz="1800" u="none" cap="none" strike="noStrike">
                <a:solidFill>
                  <a:schemeClr val="dk1"/>
                </a:solidFill>
                <a:latin typeface="Arial"/>
                <a:ea typeface="Arial"/>
                <a:cs typeface="Arial"/>
                <a:sym typeface="Arial"/>
              </a:rPr>
              <a:t>OS network</a:t>
            </a:r>
            <a:endParaRPr/>
          </a:p>
          <a:p>
            <a:pPr indent="0" lvl="0" marL="0" marR="0" rtl="0" algn="ctr">
              <a:spcBef>
                <a:spcPts val="360"/>
              </a:spcBef>
              <a:spcAft>
                <a:spcPts val="0"/>
              </a:spcAft>
              <a:buNone/>
            </a:pPr>
            <a:r>
              <a:rPr b="1" i="0" lang="en-US" sz="1800" u="none" cap="none" strike="noStrike">
                <a:solidFill>
                  <a:schemeClr val="dk1"/>
                </a:solidFill>
                <a:latin typeface="Arial"/>
                <a:ea typeface="Arial"/>
                <a:cs typeface="Arial"/>
                <a:sym typeface="Arial"/>
              </a:rPr>
              <a:t>stack</a:t>
            </a:r>
            <a:endParaRPr b="1" i="0" sz="1800" u="none" cap="none" strike="noStrike">
              <a:solidFill>
                <a:schemeClr val="dk1"/>
              </a:solidFill>
              <a:latin typeface="Arial"/>
              <a:ea typeface="Arial"/>
              <a:cs typeface="Arial"/>
              <a:sym typeface="Arial"/>
            </a:endParaRPr>
          </a:p>
        </p:txBody>
      </p:sp>
      <p:sp>
        <p:nvSpPr>
          <p:cNvPr id="109" name="Google Shape;109;p13"/>
          <p:cNvSpPr/>
          <p:nvPr/>
        </p:nvSpPr>
        <p:spPr>
          <a:xfrm>
            <a:off x="8051800" y="3562352"/>
            <a:ext cx="939800" cy="492125"/>
          </a:xfrm>
          <a:prstGeom prst="rect">
            <a:avLst/>
          </a:prstGeom>
          <a:solidFill>
            <a:srgbClr val="B3C6E7"/>
          </a:solidFill>
          <a:ln cap="flat" cmpd="sng" w="9525">
            <a:solidFill>
              <a:schemeClr val="dk1"/>
            </a:solidFill>
            <a:prstDash val="solid"/>
            <a:miter lim="800000"/>
            <a:headEnd len="sm" w="sm" type="none"/>
            <a:tailEnd len="sm" w="sm" type="none"/>
          </a:ln>
        </p:spPr>
        <p:txBody>
          <a:bodyPr anchorCtr="0" anchor="ctr" bIns="46800" lIns="90000" spcFirstLastPara="1" rIns="90000" wrap="square" tIns="46800">
            <a:noAutofit/>
          </a:bodyPr>
          <a:lstStyle/>
          <a:p>
            <a:pPr indent="0" lvl="0" marL="0" marR="0" rtl="0" algn="ctr">
              <a:spcBef>
                <a:spcPts val="0"/>
              </a:spcBef>
              <a:spcAft>
                <a:spcPts val="0"/>
              </a:spcAft>
              <a:buNone/>
            </a:pPr>
            <a:r>
              <a:rPr b="1" i="0" lang="en-US" sz="1800" u="none" cap="none" strike="noStrike">
                <a:solidFill>
                  <a:schemeClr val="dk1"/>
                </a:solidFill>
                <a:latin typeface="Arial"/>
                <a:ea typeface="Arial"/>
                <a:cs typeface="Arial"/>
                <a:sym typeface="Arial"/>
              </a:rPr>
              <a:t>Socket</a:t>
            </a:r>
            <a:endParaRPr b="1" i="0" sz="1800" u="none" cap="none" strike="noStrike">
              <a:solidFill>
                <a:schemeClr val="dk1"/>
              </a:solidFill>
              <a:latin typeface="Arial"/>
              <a:ea typeface="Arial"/>
              <a:cs typeface="Arial"/>
              <a:sym typeface="Arial"/>
            </a:endParaRPr>
          </a:p>
        </p:txBody>
      </p:sp>
      <p:grpSp>
        <p:nvGrpSpPr>
          <p:cNvPr id="110" name="Google Shape;110;p13"/>
          <p:cNvGrpSpPr/>
          <p:nvPr/>
        </p:nvGrpSpPr>
        <p:grpSpPr>
          <a:xfrm>
            <a:off x="4843463" y="4171955"/>
            <a:ext cx="2743200" cy="371476"/>
            <a:chOff x="2091" y="2160"/>
            <a:chExt cx="1728" cy="234"/>
          </a:xfrm>
        </p:grpSpPr>
        <p:cxnSp>
          <p:nvCxnSpPr>
            <p:cNvPr id="111" name="Google Shape;111;p13"/>
            <p:cNvCxnSpPr/>
            <p:nvPr/>
          </p:nvCxnSpPr>
          <p:spPr>
            <a:xfrm>
              <a:off x="2091" y="2352"/>
              <a:ext cx="1728" cy="0"/>
            </a:xfrm>
            <a:prstGeom prst="straightConnector1">
              <a:avLst/>
            </a:prstGeom>
            <a:noFill/>
            <a:ln cap="flat" cmpd="sng" w="9525">
              <a:solidFill>
                <a:schemeClr val="dk1"/>
              </a:solidFill>
              <a:prstDash val="solid"/>
              <a:round/>
              <a:headEnd len="med" w="med" type="stealth"/>
              <a:tailEnd len="med" w="med" type="stealth"/>
            </a:ln>
          </p:spPr>
        </p:cxnSp>
        <p:sp>
          <p:nvSpPr>
            <p:cNvPr id="112" name="Google Shape;112;p13"/>
            <p:cNvSpPr txBox="1"/>
            <p:nvPr/>
          </p:nvSpPr>
          <p:spPr>
            <a:xfrm>
              <a:off x="2622" y="2160"/>
              <a:ext cx="648" cy="234"/>
            </a:xfrm>
            <a:prstGeom prst="rect">
              <a:avLst/>
            </a:prstGeom>
            <a:noFill/>
            <a:ln>
              <a:noFill/>
            </a:ln>
          </p:spPr>
          <p:txBody>
            <a:bodyPr anchorCtr="0" anchor="t" bIns="46800" lIns="90000" spcFirstLastPara="1" rIns="90000" wrap="square" tIns="46800">
              <a:noAutofit/>
            </a:bodyPr>
            <a:lstStyle/>
            <a:p>
              <a:pPr indent="0" lvl="0" marL="0" marR="0" rtl="0" algn="l">
                <a:spcBef>
                  <a:spcPts val="0"/>
                </a:spcBef>
                <a:spcAft>
                  <a:spcPts val="0"/>
                </a:spcAft>
                <a:buNone/>
              </a:pPr>
              <a:r>
                <a:rPr b="1" i="0" lang="en-US" sz="1800" u="none" cap="none" strike="noStrike">
                  <a:solidFill>
                    <a:schemeClr val="dk1"/>
                  </a:solidFill>
                  <a:latin typeface="Arial"/>
                  <a:ea typeface="Arial"/>
                  <a:cs typeface="Arial"/>
                  <a:sym typeface="Arial"/>
                </a:rPr>
                <a:t>Internet</a:t>
              </a:r>
              <a:endParaRPr b="1" i="0" sz="1800" u="none" cap="none" strike="noStrike">
                <a:solidFill>
                  <a:schemeClr val="dk1"/>
                </a:solidFill>
                <a:latin typeface="Arial"/>
                <a:ea typeface="Arial"/>
                <a:cs typeface="Arial"/>
                <a:sym typeface="Arial"/>
              </a:endParaRPr>
            </a:p>
          </p:txBody>
        </p:sp>
      </p:grpSp>
      <p:grpSp>
        <p:nvGrpSpPr>
          <p:cNvPr id="113" name="Google Shape;113;p13"/>
          <p:cNvGrpSpPr/>
          <p:nvPr/>
        </p:nvGrpSpPr>
        <p:grpSpPr>
          <a:xfrm>
            <a:off x="4951413" y="4508506"/>
            <a:ext cx="2468562" cy="371476"/>
            <a:chOff x="2404" y="2925"/>
            <a:chExt cx="1196" cy="234"/>
          </a:xfrm>
        </p:grpSpPr>
        <p:cxnSp>
          <p:nvCxnSpPr>
            <p:cNvPr id="114" name="Google Shape;114;p13"/>
            <p:cNvCxnSpPr/>
            <p:nvPr/>
          </p:nvCxnSpPr>
          <p:spPr>
            <a:xfrm>
              <a:off x="2404" y="3129"/>
              <a:ext cx="1196" cy="0"/>
            </a:xfrm>
            <a:prstGeom prst="straightConnector1">
              <a:avLst/>
            </a:prstGeom>
            <a:noFill/>
            <a:ln cap="flat" cmpd="sng" w="9525">
              <a:solidFill>
                <a:schemeClr val="dk1"/>
              </a:solidFill>
              <a:prstDash val="solid"/>
              <a:round/>
              <a:headEnd len="med" w="med" type="stealth"/>
              <a:tailEnd len="med" w="med" type="stealth"/>
            </a:ln>
          </p:spPr>
        </p:cxnSp>
        <p:sp>
          <p:nvSpPr>
            <p:cNvPr id="115" name="Google Shape;115;p13"/>
            <p:cNvSpPr txBox="1"/>
            <p:nvPr/>
          </p:nvSpPr>
          <p:spPr>
            <a:xfrm>
              <a:off x="2767" y="2925"/>
              <a:ext cx="667" cy="234"/>
            </a:xfrm>
            <a:prstGeom prst="rect">
              <a:avLst/>
            </a:prstGeom>
            <a:noFill/>
            <a:ln>
              <a:noFill/>
            </a:ln>
          </p:spPr>
          <p:txBody>
            <a:bodyPr anchorCtr="0" anchor="t" bIns="46800" lIns="90000" spcFirstLastPara="1" rIns="90000" wrap="square" tIns="46800">
              <a:noAutofit/>
            </a:bodyPr>
            <a:lstStyle/>
            <a:p>
              <a:pPr indent="0" lvl="0" marL="0" marR="0" rtl="0" algn="l">
                <a:spcBef>
                  <a:spcPts val="0"/>
                </a:spcBef>
                <a:spcAft>
                  <a:spcPts val="0"/>
                </a:spcAft>
                <a:buNone/>
              </a:pPr>
              <a:r>
                <a:rPr b="1" i="0" lang="en-US" sz="1800" u="none" cap="none" strike="noStrike">
                  <a:solidFill>
                    <a:schemeClr val="dk1"/>
                  </a:solidFill>
                  <a:latin typeface="Arial"/>
                  <a:ea typeface="Arial"/>
                  <a:cs typeface="Arial"/>
                  <a:sym typeface="Arial"/>
                </a:rPr>
                <a:t>Internet</a:t>
              </a:r>
              <a:endParaRPr b="1" i="0" sz="1800" u="none" cap="none" strike="noStrike">
                <a:solidFill>
                  <a:schemeClr val="dk1"/>
                </a:solidFill>
                <a:latin typeface="Arial"/>
                <a:ea typeface="Arial"/>
                <a:cs typeface="Arial"/>
                <a:sym typeface="Arial"/>
              </a:endParaRPr>
            </a:p>
          </p:txBody>
        </p:sp>
      </p:grpSp>
      <p:sp>
        <p:nvSpPr>
          <p:cNvPr id="116" name="Google Shape;116;p13"/>
          <p:cNvSpPr/>
          <p:nvPr/>
        </p:nvSpPr>
        <p:spPr>
          <a:xfrm>
            <a:off x="5699127" y="3122615"/>
            <a:ext cx="1028143" cy="371513"/>
          </a:xfrm>
          <a:prstGeom prst="rect">
            <a:avLst/>
          </a:prstGeom>
          <a:noFill/>
          <a:ln>
            <a:noFill/>
          </a:ln>
        </p:spPr>
        <p:txBody>
          <a:bodyPr anchorCtr="0" anchor="t" bIns="46800" lIns="90000" spcFirstLastPara="1" rIns="90000" wrap="square" tIns="46800">
            <a:noAutofit/>
          </a:bodyPr>
          <a:lstStyle/>
          <a:p>
            <a:pPr indent="0" lvl="0" marL="0" marR="0" rtl="0" algn="l">
              <a:spcBef>
                <a:spcPts val="0"/>
              </a:spcBef>
              <a:spcAft>
                <a:spcPts val="0"/>
              </a:spcAft>
              <a:buNone/>
            </a:pPr>
            <a:r>
              <a:rPr b="1" i="0" lang="en-US" sz="1800" u="none" cap="none" strike="noStrike">
                <a:solidFill>
                  <a:schemeClr val="dk1"/>
                </a:solidFill>
                <a:latin typeface="Arial"/>
                <a:ea typeface="Arial"/>
                <a:cs typeface="Arial"/>
                <a:sym typeface="Arial"/>
              </a:rPr>
              <a:t>Internet</a:t>
            </a:r>
            <a:endParaRPr b="1" i="0" sz="1800" u="none" cap="none" strike="noStrike">
              <a:solidFill>
                <a:schemeClr val="dk1"/>
              </a:solidFill>
              <a:latin typeface="Arial"/>
              <a:ea typeface="Arial"/>
              <a:cs typeface="Arial"/>
              <a:sym typeface="Arial"/>
            </a:endParaRPr>
          </a:p>
        </p:txBody>
      </p:sp>
      <p:sp>
        <p:nvSpPr>
          <p:cNvPr id="117" name="Google Shape;117;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98989"/>
                </a:solidFill>
                <a:latin typeface="Courier New"/>
                <a:ea typeface="Courier New"/>
                <a:cs typeface="Courier New"/>
                <a:sym typeface="Courier New"/>
              </a:rPr>
              <a:t>‹#›</a:t>
            </a:fld>
            <a:endParaRPr b="0" i="0" sz="1200" u="none" cap="none" strike="noStrike">
              <a:solidFill>
                <a:srgbClr val="898989"/>
              </a:solidFill>
              <a:latin typeface="Courier New"/>
              <a:ea typeface="Courier New"/>
              <a:cs typeface="Courier New"/>
              <a:sym typeface="Courier New"/>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200"/>
                                        <p:tgtEl>
                                          <p:spTgt spid="105"/>
                                        </p:tgtEl>
                                      </p:cBhvr>
                                    </p:animEffect>
                                    <p:set>
                                      <p:cBhvr>
                                        <p:cTn dur="1" fill="hold">
                                          <p:stCondLst>
                                            <p:cond delay="200"/>
                                          </p:stCondLst>
                                        </p:cTn>
                                        <p:tgtEl>
                                          <p:spTgt spid="105"/>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200"/>
                                        <p:tgtEl>
                                          <p:spTgt spid="116"/>
                                        </p:tgtEl>
                                      </p:cBhvr>
                                    </p:animEffect>
                                    <p:set>
                                      <p:cBhvr>
                                        <p:cTn dur="1" fill="hold">
                                          <p:stCondLst>
                                            <p:cond delay="200"/>
                                          </p:stCondLst>
                                        </p:cTn>
                                        <p:tgtEl>
                                          <p:spTgt spid="116"/>
                                        </p:tgtEl>
                                        <p:attrNameLst>
                                          <p:attrName>style.visibility</p:attrName>
                                        </p:attrNameLst>
                                      </p:cBhvr>
                                      <p:to>
                                        <p:strVal val="hidden"/>
                                      </p:to>
                                    </p:set>
                                  </p:childTnLst>
                                </p:cTn>
                              </p:par>
                              <p:par>
                                <p:cTn fill="hold" nodeType="withEffect" presetClass="entr" presetID="10" presetSubtype="0">
                                  <p:stCondLst>
                                    <p:cond delay="0"/>
                                  </p:stCondLst>
                                  <p:childTnLst>
                                    <p:set>
                                      <p:cBhvr>
                                        <p:cTn dur="1" fill="hold">
                                          <p:stCondLst>
                                            <p:cond delay="0"/>
                                          </p:stCondLst>
                                        </p:cTn>
                                        <p:tgtEl>
                                          <p:spTgt spid="108"/>
                                        </p:tgtEl>
                                        <p:attrNameLst>
                                          <p:attrName>style.visibility</p:attrName>
                                        </p:attrNameLst>
                                      </p:cBhvr>
                                      <p:to>
                                        <p:strVal val="visible"/>
                                      </p:to>
                                    </p:set>
                                    <p:animEffect filter="fade" transition="in">
                                      <p:cBhvr>
                                        <p:cTn dur="200"/>
                                        <p:tgtEl>
                                          <p:spTgt spid="108"/>
                                        </p:tgtEl>
                                      </p:cBhvr>
                                    </p:animEffect>
                                  </p:childTnLst>
                                </p:cTn>
                              </p:par>
                              <p:par>
                                <p:cTn fill="hold" nodeType="withEffect" presetClass="entr" presetID="10" presetSubtype="0">
                                  <p:stCondLst>
                                    <p:cond delay="0"/>
                                  </p:stCondLst>
                                  <p:childTnLst>
                                    <p:set>
                                      <p:cBhvr>
                                        <p:cTn dur="1" fill="hold">
                                          <p:stCondLst>
                                            <p:cond delay="0"/>
                                          </p:stCondLst>
                                        </p:cTn>
                                        <p:tgtEl>
                                          <p:spTgt spid="109"/>
                                        </p:tgtEl>
                                        <p:attrNameLst>
                                          <p:attrName>style.visibility</p:attrName>
                                        </p:attrNameLst>
                                      </p:cBhvr>
                                      <p:to>
                                        <p:strVal val="visible"/>
                                      </p:to>
                                    </p:set>
                                    <p:animEffect filter="fade" transition="in">
                                      <p:cBhvr>
                                        <p:cTn dur="200"/>
                                        <p:tgtEl>
                                          <p:spTgt spid="109"/>
                                        </p:tgtEl>
                                      </p:cBhvr>
                                    </p:animEffect>
                                  </p:childTnLst>
                                </p:cTn>
                              </p:par>
                              <p:par>
                                <p:cTn fill="hold" nodeType="withEffect" presetClass="entr" presetID="10" presetSubtype="0">
                                  <p:stCondLst>
                                    <p:cond delay="0"/>
                                  </p:stCondLst>
                                  <p:childTnLst>
                                    <p:set>
                                      <p:cBhvr>
                                        <p:cTn dur="1" fill="hold">
                                          <p:stCondLst>
                                            <p:cond delay="0"/>
                                          </p:stCondLst>
                                        </p:cTn>
                                        <p:tgtEl>
                                          <p:spTgt spid="110"/>
                                        </p:tgtEl>
                                        <p:attrNameLst>
                                          <p:attrName>style.visibility</p:attrName>
                                        </p:attrNameLst>
                                      </p:cBhvr>
                                      <p:to>
                                        <p:strVal val="visible"/>
                                      </p:to>
                                    </p:set>
                                    <p:animEffect filter="fade" transition="in">
                                      <p:cBhvr>
                                        <p:cTn dur="200"/>
                                        <p:tgtEl>
                                          <p:spTgt spid="110"/>
                                        </p:tgtEl>
                                      </p:cBhvr>
                                    </p:animEffect>
                                  </p:childTnLst>
                                </p:cTn>
                              </p:par>
                              <p:par>
                                <p:cTn fill="hold" nodeType="withEffect" presetClass="entr" presetID="10" presetSubtype="0">
                                  <p:stCondLst>
                                    <p:cond delay="0"/>
                                  </p:stCondLst>
                                  <p:childTnLst>
                                    <p:set>
                                      <p:cBhvr>
                                        <p:cTn dur="1" fill="hold">
                                          <p:stCondLst>
                                            <p:cond delay="0"/>
                                          </p:stCondLst>
                                        </p:cTn>
                                        <p:tgtEl>
                                          <p:spTgt spid="101"/>
                                        </p:tgtEl>
                                        <p:attrNameLst>
                                          <p:attrName>style.visibility</p:attrName>
                                        </p:attrNameLst>
                                      </p:cBhvr>
                                      <p:to>
                                        <p:strVal val="visible"/>
                                      </p:to>
                                    </p:set>
                                    <p:animEffect filter="fade" transition="in">
                                      <p:cBhvr>
                                        <p:cTn dur="200"/>
                                        <p:tgtEl>
                                          <p:spTgt spid="101"/>
                                        </p:tgtEl>
                                      </p:cBhvr>
                                    </p:animEffect>
                                  </p:childTnLst>
                                </p:cTn>
                              </p:par>
                              <p:par>
                                <p:cTn fill="hold" nodeType="withEffect" presetClass="entr" presetID="10" presetSubtype="0">
                                  <p:stCondLst>
                                    <p:cond delay="0"/>
                                  </p:stCondLst>
                                  <p:childTnLst>
                                    <p:set>
                                      <p:cBhvr>
                                        <p:cTn dur="1" fill="hold">
                                          <p:stCondLst>
                                            <p:cond delay="0"/>
                                          </p:stCondLst>
                                        </p:cTn>
                                        <p:tgtEl>
                                          <p:spTgt spid="107"/>
                                        </p:tgtEl>
                                        <p:attrNameLst>
                                          <p:attrName>style.visibility</p:attrName>
                                        </p:attrNameLst>
                                      </p:cBhvr>
                                      <p:to>
                                        <p:strVal val="visible"/>
                                      </p:to>
                                    </p:set>
                                    <p:animEffect filter="fade" transition="in">
                                      <p:cBhvr>
                                        <p:cTn dur="200"/>
                                        <p:tgtEl>
                                          <p:spTgt spid="10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gtEl>
                                        <p:attrNameLst>
                                          <p:attrName>style.visibility</p:attrName>
                                        </p:attrNameLst>
                                      </p:cBhvr>
                                      <p:to>
                                        <p:strVal val="visible"/>
                                      </p:to>
                                    </p:set>
                                    <p:animEffect filter="fade" transition="in">
                                      <p:cBhvr>
                                        <p:cTn dur="200"/>
                                        <p:tgtEl>
                                          <p:spTgt spid="97"/>
                                        </p:tgtEl>
                                      </p:cBhvr>
                                    </p:animEffect>
                                  </p:childTnLst>
                                </p:cTn>
                              </p:par>
                              <p:par>
                                <p:cTn fill="hold" nodeType="withEffect" presetClass="entr" presetID="10" presetSubtype="0">
                                  <p:stCondLst>
                                    <p:cond delay="0"/>
                                  </p:stCondLst>
                                  <p:childTnLst>
                                    <p:set>
                                      <p:cBhvr>
                                        <p:cTn dur="1" fill="hold">
                                          <p:stCondLst>
                                            <p:cond delay="0"/>
                                          </p:stCondLst>
                                        </p:cTn>
                                        <p:tgtEl>
                                          <p:spTgt spid="92"/>
                                        </p:tgtEl>
                                        <p:attrNameLst>
                                          <p:attrName>style.visibility</p:attrName>
                                        </p:attrNameLst>
                                      </p:cBhvr>
                                      <p:to>
                                        <p:strVal val="visible"/>
                                      </p:to>
                                    </p:set>
                                    <p:animEffect filter="fade" transition="in">
                                      <p:cBhvr>
                                        <p:cTn dur="200"/>
                                        <p:tgtEl>
                                          <p:spTgt spid="92"/>
                                        </p:tgtEl>
                                      </p:cBhvr>
                                    </p:animEffect>
                                  </p:childTnLst>
                                </p:cTn>
                              </p:par>
                              <p:par>
                                <p:cTn fill="hold" nodeType="withEffect" presetClass="exit" presetID="10" presetSubtype="0">
                                  <p:stCondLst>
                                    <p:cond delay="0"/>
                                  </p:stCondLst>
                                  <p:childTnLst>
                                    <p:animEffect filter="fade" transition="out">
                                      <p:cBhvr>
                                        <p:cTn dur="200"/>
                                        <p:tgtEl>
                                          <p:spTgt spid="101"/>
                                        </p:tgtEl>
                                      </p:cBhvr>
                                    </p:animEffect>
                                    <p:set>
                                      <p:cBhvr>
                                        <p:cTn dur="1" fill="hold">
                                          <p:stCondLst>
                                            <p:cond delay="200"/>
                                          </p:stCondLst>
                                        </p:cTn>
                                        <p:tgtEl>
                                          <p:spTgt spid="101"/>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200"/>
                                        <p:tgtEl>
                                          <p:spTgt spid="108"/>
                                        </p:tgtEl>
                                      </p:cBhvr>
                                    </p:animEffect>
                                    <p:set>
                                      <p:cBhvr>
                                        <p:cTn dur="1" fill="hold">
                                          <p:stCondLst>
                                            <p:cond delay="200"/>
                                          </p:stCondLst>
                                        </p:cTn>
                                        <p:tgtEl>
                                          <p:spTgt spid="108"/>
                                        </p:tgtEl>
                                        <p:attrNameLst>
                                          <p:attrName>style.visibility</p:attrName>
                                        </p:attrNameLst>
                                      </p:cBhvr>
                                      <p:to>
                                        <p:strVal val="hidden"/>
                                      </p:to>
                                    </p:set>
                                  </p:childTnLst>
                                </p:cTn>
                              </p:par>
                              <p:par>
                                <p:cTn fill="hold" nodeType="withEffect" presetClass="entr" presetID="10" presetSubtype="0">
                                  <p:stCondLst>
                                    <p:cond delay="0"/>
                                  </p:stCondLst>
                                  <p:childTnLst>
                                    <p:set>
                                      <p:cBhvr>
                                        <p:cTn dur="1" fill="hold">
                                          <p:stCondLst>
                                            <p:cond delay="0"/>
                                          </p:stCondLst>
                                        </p:cTn>
                                        <p:tgtEl>
                                          <p:spTgt spid="113"/>
                                        </p:tgtEl>
                                        <p:attrNameLst>
                                          <p:attrName>style.visibility</p:attrName>
                                        </p:attrNameLst>
                                      </p:cBhvr>
                                      <p:to>
                                        <p:strVal val="visible"/>
                                      </p:to>
                                    </p:set>
                                    <p:animEffect filter="fade" transition="in">
                                      <p:cBhvr>
                                        <p:cTn dur="200"/>
                                        <p:tgtEl>
                                          <p:spTgt spid="113"/>
                                        </p:tgtEl>
                                      </p:cBhvr>
                                    </p:animEffect>
                                  </p:childTnLst>
                                </p:cTn>
                              </p:par>
                              <p:par>
                                <p:cTn fill="hold" nodeType="withEffect" presetClass="exit" presetID="10" presetSubtype="0">
                                  <p:stCondLst>
                                    <p:cond delay="0"/>
                                  </p:stCondLst>
                                  <p:childTnLst>
                                    <p:animEffect filter="fade" transition="out">
                                      <p:cBhvr>
                                        <p:cTn dur="200"/>
                                        <p:tgtEl>
                                          <p:spTgt spid="110"/>
                                        </p:tgtEl>
                                      </p:cBhvr>
                                    </p:animEffect>
                                    <p:set>
                                      <p:cBhvr>
                                        <p:cTn dur="1" fill="hold">
                                          <p:stCondLst>
                                            <p:cond delay="200"/>
                                          </p:stCondLst>
                                        </p:cTn>
                                        <p:tgtEl>
                                          <p:spTgt spid="110"/>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2"/>
          <p:cNvSpPr txBox="1"/>
          <p:nvPr/>
        </p:nvSpPr>
        <p:spPr>
          <a:xfrm>
            <a:off x="360727" y="201336"/>
            <a:ext cx="11450972" cy="95410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en-US" sz="2800">
                <a:solidFill>
                  <a:schemeClr val="dk1"/>
                </a:solidFill>
                <a:latin typeface="Calibri"/>
                <a:ea typeface="Calibri"/>
                <a:cs typeface="Calibri"/>
                <a:sym typeface="Calibri"/>
              </a:rPr>
              <a:t>Problem: Create a program that connects to another process / create a CLIENT</a:t>
            </a:r>
            <a:endParaRPr/>
          </a:p>
        </p:txBody>
      </p:sp>
      <p:sp>
        <p:nvSpPr>
          <p:cNvPr id="201" name="Google Shape;201;p22"/>
          <p:cNvSpPr txBox="1"/>
          <p:nvPr/>
        </p:nvSpPr>
        <p:spPr>
          <a:xfrm>
            <a:off x="360727" y="2136338"/>
            <a:ext cx="10133045" cy="230832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Lets think on what all we need to do :</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Goal: To create a socket that can be used to listen to incoming messages</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Create a TCP socket.</a:t>
            </a:r>
            <a:endParaRPr/>
          </a:p>
          <a:p>
            <a:pPr indent="-342900" lvl="0" marL="342900" marR="0" rtl="0" algn="l">
              <a:spcBef>
                <a:spcPts val="0"/>
              </a:spcBef>
              <a:spcAft>
                <a:spcPts val="0"/>
              </a:spcAft>
              <a:buClr>
                <a:schemeClr val="dk1"/>
              </a:buClr>
              <a:buSzPts val="1800"/>
              <a:buFont typeface="Calibri"/>
              <a:buAutoNum type="arabicPeriod"/>
            </a:pPr>
            <a:r>
              <a:rPr lang="en-US" sz="1800" strike="sngStrike">
                <a:solidFill>
                  <a:schemeClr val="dk1"/>
                </a:solidFill>
                <a:latin typeface="Calibri"/>
                <a:ea typeface="Calibri"/>
                <a:cs typeface="Calibri"/>
                <a:sym typeface="Calibri"/>
              </a:rPr>
              <a:t>Associate the socket with a PORT number.</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Connect to remote process.</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Send a message to server/receive a message from server.</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xEl>
                                              <p:pRg end="0" st="0"/>
                                            </p:txEl>
                                          </p:spTgt>
                                        </p:tgtEl>
                                        <p:attrNameLst>
                                          <p:attrName>style.visibility</p:attrName>
                                        </p:attrNameLst>
                                      </p:cBhvr>
                                      <p:to>
                                        <p:strVal val="visible"/>
                                      </p:to>
                                    </p:set>
                                    <p:animEffect filter="fade" transition="in">
                                      <p:cBhvr>
                                        <p:cTn dur="500"/>
                                        <p:tgtEl>
                                          <p:spTgt spid="20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xEl>
                                              <p:pRg end="1" st="1"/>
                                            </p:txEl>
                                          </p:spTgt>
                                        </p:tgtEl>
                                        <p:attrNameLst>
                                          <p:attrName>style.visibility</p:attrName>
                                        </p:attrNameLst>
                                      </p:cBhvr>
                                      <p:to>
                                        <p:strVal val="visible"/>
                                      </p:to>
                                    </p:set>
                                    <p:animEffect filter="fade" transition="in">
                                      <p:cBhvr>
                                        <p:cTn dur="500"/>
                                        <p:tgtEl>
                                          <p:spTgt spid="20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xEl>
                                              <p:pRg end="2" st="2"/>
                                            </p:txEl>
                                          </p:spTgt>
                                        </p:tgtEl>
                                        <p:attrNameLst>
                                          <p:attrName>style.visibility</p:attrName>
                                        </p:attrNameLst>
                                      </p:cBhvr>
                                      <p:to>
                                        <p:strVal val="visible"/>
                                      </p:to>
                                    </p:set>
                                    <p:animEffect filter="fade" transition="in">
                                      <p:cBhvr>
                                        <p:cTn dur="500"/>
                                        <p:tgtEl>
                                          <p:spTgt spid="20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xEl>
                                              <p:pRg end="3" st="3"/>
                                            </p:txEl>
                                          </p:spTgt>
                                        </p:tgtEl>
                                        <p:attrNameLst>
                                          <p:attrName>style.visibility</p:attrName>
                                        </p:attrNameLst>
                                      </p:cBhvr>
                                      <p:to>
                                        <p:strVal val="visible"/>
                                      </p:to>
                                    </p:set>
                                    <p:animEffect filter="fade" transition="in">
                                      <p:cBhvr>
                                        <p:cTn dur="500"/>
                                        <p:tgtEl>
                                          <p:spTgt spid="20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xEl>
                                              <p:pRg end="4" st="4"/>
                                            </p:txEl>
                                          </p:spTgt>
                                        </p:tgtEl>
                                        <p:attrNameLst>
                                          <p:attrName>style.visibility</p:attrName>
                                        </p:attrNameLst>
                                      </p:cBhvr>
                                      <p:to>
                                        <p:strVal val="visible"/>
                                      </p:to>
                                    </p:set>
                                    <p:animEffect filter="fade" transition="in">
                                      <p:cBhvr>
                                        <p:cTn dur="500"/>
                                        <p:tgtEl>
                                          <p:spTgt spid="20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xEl>
                                              <p:pRg end="5" st="5"/>
                                            </p:txEl>
                                          </p:spTgt>
                                        </p:tgtEl>
                                        <p:attrNameLst>
                                          <p:attrName>style.visibility</p:attrName>
                                        </p:attrNameLst>
                                      </p:cBhvr>
                                      <p:to>
                                        <p:strVal val="visible"/>
                                      </p:to>
                                    </p:set>
                                    <p:animEffect filter="fade" transition="in">
                                      <p:cBhvr>
                                        <p:cTn dur="500"/>
                                        <p:tgtEl>
                                          <p:spTgt spid="201">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xEl>
                                              <p:pRg end="6" st="6"/>
                                            </p:txEl>
                                          </p:spTgt>
                                        </p:tgtEl>
                                        <p:attrNameLst>
                                          <p:attrName>style.visibility</p:attrName>
                                        </p:attrNameLst>
                                      </p:cBhvr>
                                      <p:to>
                                        <p:strVal val="visible"/>
                                      </p:to>
                                    </p:set>
                                    <p:animEffect filter="fade" transition="in">
                                      <p:cBhvr>
                                        <p:cTn dur="500"/>
                                        <p:tgtEl>
                                          <p:spTgt spid="201">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xEl>
                                              <p:pRg end="7" st="7"/>
                                            </p:txEl>
                                          </p:spTgt>
                                        </p:tgtEl>
                                        <p:attrNameLst>
                                          <p:attrName>style.visibility</p:attrName>
                                        </p:attrNameLst>
                                      </p:cBhvr>
                                      <p:to>
                                        <p:strVal val="visible"/>
                                      </p:to>
                                    </p:set>
                                    <p:animEffect filter="fade" transition="in">
                                      <p:cBhvr>
                                        <p:cTn dur="500"/>
                                        <p:tgtEl>
                                          <p:spTgt spid="201">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pic>
        <p:nvPicPr>
          <p:cNvPr id="206" name="Google Shape;206;p23"/>
          <p:cNvPicPr preferRelativeResize="0"/>
          <p:nvPr/>
        </p:nvPicPr>
        <p:blipFill rotWithShape="1">
          <a:blip r:embed="rId3">
            <a:alphaModFix/>
          </a:blip>
          <a:srcRect b="0" l="0" r="0" t="0"/>
          <a:stretch/>
        </p:blipFill>
        <p:spPr>
          <a:xfrm>
            <a:off x="379384" y="296019"/>
            <a:ext cx="5707696" cy="3632170"/>
          </a:xfrm>
          <a:prstGeom prst="rect">
            <a:avLst/>
          </a:prstGeom>
          <a:noFill/>
          <a:ln cap="flat" cmpd="sng" w="9525">
            <a:solidFill>
              <a:srgbClr val="FF0000"/>
            </a:solidFill>
            <a:prstDash val="solid"/>
            <a:round/>
            <a:headEnd len="sm" w="sm" type="none"/>
            <a:tailEnd len="sm" w="sm" type="none"/>
          </a:ln>
        </p:spPr>
      </p:pic>
      <p:sp>
        <p:nvSpPr>
          <p:cNvPr id="207" name="Google Shape;207;p23"/>
          <p:cNvSpPr txBox="1"/>
          <p:nvPr/>
        </p:nvSpPr>
        <p:spPr>
          <a:xfrm>
            <a:off x="6736359" y="1593909"/>
            <a:ext cx="3816991" cy="646331"/>
          </a:xfrm>
          <a:prstGeom prst="rect">
            <a:avLst/>
          </a:prstGeom>
          <a:noFill/>
          <a:ln cap="flat" cmpd="sng" w="9525">
            <a:solidFill>
              <a:srgbClr val="833C0B"/>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Use getaddrinfo to collect information about server IP.</a:t>
            </a:r>
            <a:endParaRPr/>
          </a:p>
        </p:txBody>
      </p:sp>
      <p:pic>
        <p:nvPicPr>
          <p:cNvPr id="208" name="Google Shape;208;p23"/>
          <p:cNvPicPr preferRelativeResize="0"/>
          <p:nvPr/>
        </p:nvPicPr>
        <p:blipFill rotWithShape="1">
          <a:blip r:embed="rId4">
            <a:alphaModFix/>
          </a:blip>
          <a:srcRect b="0" l="0" r="0" t="0"/>
          <a:stretch/>
        </p:blipFill>
        <p:spPr>
          <a:xfrm>
            <a:off x="5520654" y="4617761"/>
            <a:ext cx="6248400" cy="1714500"/>
          </a:xfrm>
          <a:prstGeom prst="rect">
            <a:avLst/>
          </a:prstGeom>
          <a:noFill/>
          <a:ln cap="flat" cmpd="sng" w="9525">
            <a:solidFill>
              <a:srgbClr val="FF0000"/>
            </a:solidFill>
            <a:prstDash val="solid"/>
            <a:round/>
            <a:headEnd len="sm" w="sm" type="none"/>
            <a:tailEnd len="sm" w="sm" type="none"/>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6"/>
                                        </p:tgtEl>
                                        <p:attrNameLst>
                                          <p:attrName>style.visibility</p:attrName>
                                        </p:attrNameLst>
                                      </p:cBhvr>
                                      <p:to>
                                        <p:strVal val="visible"/>
                                      </p:to>
                                    </p:set>
                                    <p:animEffect filter="fade" transition="in">
                                      <p:cBhvr>
                                        <p:cTn dur="500"/>
                                        <p:tgtEl>
                                          <p:spTgt spid="206"/>
                                        </p:tgtEl>
                                      </p:cBhvr>
                                    </p:animEffect>
                                  </p:childTnLst>
                                </p:cTn>
                              </p:par>
                              <p:par>
                                <p:cTn fill="hold" nodeType="withEffect" presetClass="entr" presetID="10" presetSubtype="0">
                                  <p:stCondLst>
                                    <p:cond delay="0"/>
                                  </p:stCondLst>
                                  <p:childTnLst>
                                    <p:set>
                                      <p:cBhvr>
                                        <p:cTn dur="1" fill="hold">
                                          <p:stCondLst>
                                            <p:cond delay="0"/>
                                          </p:stCondLst>
                                        </p:cTn>
                                        <p:tgtEl>
                                          <p:spTgt spid="207"/>
                                        </p:tgtEl>
                                        <p:attrNameLst>
                                          <p:attrName>style.visibility</p:attrName>
                                        </p:attrNameLst>
                                      </p:cBhvr>
                                      <p:to>
                                        <p:strVal val="visible"/>
                                      </p:to>
                                    </p:set>
                                    <p:animEffect filter="fade" transition="in">
                                      <p:cBhvr>
                                        <p:cTn dur="500"/>
                                        <p:tgtEl>
                                          <p:spTgt spid="20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8"/>
                                        </p:tgtEl>
                                        <p:attrNameLst>
                                          <p:attrName>style.visibility</p:attrName>
                                        </p:attrNameLst>
                                      </p:cBhvr>
                                      <p:to>
                                        <p:strVal val="visible"/>
                                      </p:to>
                                    </p:set>
                                    <p:animEffect filter="fade" transition="in">
                                      <p:cBhvr>
                                        <p:cTn dur="500"/>
                                        <p:tgtEl>
                                          <p:spTgt spid="20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24"/>
          <p:cNvSpPr txBox="1"/>
          <p:nvPr/>
        </p:nvSpPr>
        <p:spPr>
          <a:xfrm>
            <a:off x="486561" y="562063"/>
            <a:ext cx="6686026" cy="646331"/>
          </a:xfrm>
          <a:prstGeom prst="rect">
            <a:avLst/>
          </a:prstGeom>
          <a:noFill/>
          <a:ln cap="flat" cmpd="sng" w="9525">
            <a:solidFill>
              <a:srgbClr val="833C0B"/>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Bind is not needed as we don’t intend to act as a listener for incoming connections and hence associating a fix port number is not necessary</a:t>
            </a:r>
            <a:endParaRPr/>
          </a:p>
        </p:txBody>
      </p:sp>
      <p:pic>
        <p:nvPicPr>
          <p:cNvPr id="214" name="Google Shape;214;p24"/>
          <p:cNvPicPr preferRelativeResize="0"/>
          <p:nvPr/>
        </p:nvPicPr>
        <p:blipFill rotWithShape="1">
          <a:blip r:embed="rId3">
            <a:alphaModFix/>
          </a:blip>
          <a:srcRect b="0" l="0" r="0" t="0"/>
          <a:stretch/>
        </p:blipFill>
        <p:spPr>
          <a:xfrm>
            <a:off x="514350" y="1883241"/>
            <a:ext cx="5581650" cy="1162050"/>
          </a:xfrm>
          <a:prstGeom prst="rect">
            <a:avLst/>
          </a:prstGeom>
          <a:noFill/>
          <a:ln cap="flat" cmpd="sng" w="9525">
            <a:solidFill>
              <a:srgbClr val="FF0000"/>
            </a:solidFill>
            <a:prstDash val="solid"/>
            <a:round/>
            <a:headEnd len="sm" w="sm" type="none"/>
            <a:tailEnd len="sm" w="sm" type="none"/>
          </a:ln>
        </p:spPr>
      </p:pic>
      <p:pic>
        <p:nvPicPr>
          <p:cNvPr id="215" name="Google Shape;215;p24"/>
          <p:cNvPicPr preferRelativeResize="0"/>
          <p:nvPr/>
        </p:nvPicPr>
        <p:blipFill rotWithShape="1">
          <a:blip r:embed="rId4">
            <a:alphaModFix/>
          </a:blip>
          <a:srcRect b="0" l="0" r="0" t="0"/>
          <a:stretch/>
        </p:blipFill>
        <p:spPr>
          <a:xfrm>
            <a:off x="5280825" y="4215161"/>
            <a:ext cx="6143625" cy="1095375"/>
          </a:xfrm>
          <a:prstGeom prst="rect">
            <a:avLst/>
          </a:prstGeom>
          <a:noFill/>
          <a:ln cap="flat" cmpd="sng" w="9525">
            <a:solidFill>
              <a:srgbClr val="FF0000"/>
            </a:solidFill>
            <a:prstDash val="solid"/>
            <a:round/>
            <a:headEnd len="sm" w="sm" type="none"/>
            <a:tailEnd len="sm" w="sm" type="none"/>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3"/>
                                        </p:tgtEl>
                                        <p:attrNameLst>
                                          <p:attrName>style.visibility</p:attrName>
                                        </p:attrNameLst>
                                      </p:cBhvr>
                                      <p:to>
                                        <p:strVal val="visible"/>
                                      </p:to>
                                    </p:set>
                                    <p:animEffect filter="fade" transition="in">
                                      <p:cBhvr>
                                        <p:cTn dur="500"/>
                                        <p:tgtEl>
                                          <p:spTgt spid="2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4"/>
                                        </p:tgtEl>
                                        <p:attrNameLst>
                                          <p:attrName>style.visibility</p:attrName>
                                        </p:attrNameLst>
                                      </p:cBhvr>
                                      <p:to>
                                        <p:strVal val="visible"/>
                                      </p:to>
                                    </p:set>
                                    <p:animEffect filter="fade" transition="in">
                                      <p:cBhvr>
                                        <p:cTn dur="500"/>
                                        <p:tgtEl>
                                          <p:spTgt spid="2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5"/>
                                        </p:tgtEl>
                                        <p:attrNameLst>
                                          <p:attrName>style.visibility</p:attrName>
                                        </p:attrNameLst>
                                      </p:cBhvr>
                                      <p:to>
                                        <p:strVal val="visible"/>
                                      </p:to>
                                    </p:set>
                                    <p:animEffect filter="fade" transition="in">
                                      <p:cBhvr>
                                        <p:cTn dur="500"/>
                                        <p:tgtEl>
                                          <p:spTgt spid="2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2800"/>
              <a:buFont typeface="Calibri"/>
              <a:buNone/>
            </a:pPr>
            <a:r>
              <a:rPr lang="en-US" sz="2800"/>
              <a:t>Blocking calls vs Polling</a:t>
            </a:r>
            <a:endParaRPr/>
          </a:p>
        </p:txBody>
      </p:sp>
      <p:pic>
        <p:nvPicPr>
          <p:cNvPr id="221" name="Google Shape;221;p25"/>
          <p:cNvPicPr preferRelativeResize="0"/>
          <p:nvPr/>
        </p:nvPicPr>
        <p:blipFill rotWithShape="1">
          <a:blip r:embed="rId3">
            <a:alphaModFix/>
          </a:blip>
          <a:srcRect b="0" l="0" r="0" t="0"/>
          <a:stretch/>
        </p:blipFill>
        <p:spPr>
          <a:xfrm>
            <a:off x="838200" y="2175182"/>
            <a:ext cx="6143625" cy="1095375"/>
          </a:xfrm>
          <a:prstGeom prst="rect">
            <a:avLst/>
          </a:prstGeom>
          <a:noFill/>
          <a:ln cap="flat" cmpd="sng" w="9525">
            <a:solidFill>
              <a:srgbClr val="FF0000"/>
            </a:solidFill>
            <a:prstDash val="solid"/>
            <a:round/>
            <a:headEnd len="sm" w="sm" type="none"/>
            <a:tailEnd len="sm" w="sm" type="none"/>
          </a:ln>
        </p:spPr>
      </p:pic>
      <p:pic>
        <p:nvPicPr>
          <p:cNvPr id="222" name="Google Shape;222;p25"/>
          <p:cNvPicPr preferRelativeResize="0"/>
          <p:nvPr/>
        </p:nvPicPr>
        <p:blipFill rotWithShape="1">
          <a:blip r:embed="rId4">
            <a:alphaModFix/>
          </a:blip>
          <a:srcRect b="0" l="0" r="0" t="0"/>
          <a:stretch/>
        </p:blipFill>
        <p:spPr>
          <a:xfrm>
            <a:off x="838200" y="3537390"/>
            <a:ext cx="6934200" cy="1704975"/>
          </a:xfrm>
          <a:prstGeom prst="rect">
            <a:avLst/>
          </a:prstGeom>
          <a:noFill/>
          <a:ln cap="flat" cmpd="sng" w="9525">
            <a:solidFill>
              <a:srgbClr val="FF0000"/>
            </a:solidFill>
            <a:prstDash val="solid"/>
            <a:round/>
            <a:headEnd len="sm" w="sm" type="none"/>
            <a:tailEnd len="sm" w="sm" type="none"/>
          </a:ln>
        </p:spPr>
      </p:pic>
      <p:sp>
        <p:nvSpPr>
          <p:cNvPr id="223" name="Google Shape;223;p25"/>
          <p:cNvSpPr txBox="1"/>
          <p:nvPr/>
        </p:nvSpPr>
        <p:spPr>
          <a:xfrm>
            <a:off x="8396695" y="2460407"/>
            <a:ext cx="3247053" cy="2308324"/>
          </a:xfrm>
          <a:prstGeom prst="rect">
            <a:avLst/>
          </a:prstGeom>
          <a:noFill/>
          <a:ln cap="flat" cmpd="sng" w="9525">
            <a:solidFill>
              <a:srgbClr val="1F386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accept and recv are both blocking calls, it means that at these calls the program halts and the control is transferred back to the OS. The OS returns to them when a new connection is available or new data is received.</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1"/>
                                        </p:tgtEl>
                                        <p:attrNameLst>
                                          <p:attrName>style.visibility</p:attrName>
                                        </p:attrNameLst>
                                      </p:cBhvr>
                                      <p:to>
                                        <p:strVal val="visible"/>
                                      </p:to>
                                    </p:set>
                                    <p:animEffect filter="fade" transition="in">
                                      <p:cBhvr>
                                        <p:cTn dur="500"/>
                                        <p:tgtEl>
                                          <p:spTgt spid="221"/>
                                        </p:tgtEl>
                                      </p:cBhvr>
                                    </p:animEffect>
                                  </p:childTnLst>
                                </p:cTn>
                              </p:par>
                              <p:par>
                                <p:cTn fill="hold" nodeType="withEffect" presetClass="entr" presetID="10" presetSubtype="0">
                                  <p:stCondLst>
                                    <p:cond delay="0"/>
                                  </p:stCondLst>
                                  <p:childTnLst>
                                    <p:set>
                                      <p:cBhvr>
                                        <p:cTn dur="1" fill="hold">
                                          <p:stCondLst>
                                            <p:cond delay="0"/>
                                          </p:stCondLst>
                                        </p:cTn>
                                        <p:tgtEl>
                                          <p:spTgt spid="222"/>
                                        </p:tgtEl>
                                        <p:attrNameLst>
                                          <p:attrName>style.visibility</p:attrName>
                                        </p:attrNameLst>
                                      </p:cBhvr>
                                      <p:to>
                                        <p:strVal val="visible"/>
                                      </p:to>
                                    </p:set>
                                    <p:animEffect filter="fade" transition="in">
                                      <p:cBhvr>
                                        <p:cTn dur="500"/>
                                        <p:tgtEl>
                                          <p:spTgt spid="22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3"/>
                                        </p:tgtEl>
                                        <p:attrNameLst>
                                          <p:attrName>style.visibility</p:attrName>
                                        </p:attrNameLst>
                                      </p:cBhvr>
                                      <p:to>
                                        <p:strVal val="visible"/>
                                      </p:to>
                                    </p:set>
                                    <p:animEffect filter="fade" transition="in">
                                      <p:cBhvr>
                                        <p:cTn dur="500"/>
                                        <p:tgtEl>
                                          <p:spTgt spid="22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grpSp>
        <p:nvGrpSpPr>
          <p:cNvPr id="228" name="Google Shape;228;p26"/>
          <p:cNvGrpSpPr/>
          <p:nvPr/>
        </p:nvGrpSpPr>
        <p:grpSpPr>
          <a:xfrm>
            <a:off x="649874" y="418744"/>
            <a:ext cx="4903502" cy="2425365"/>
            <a:chOff x="1350629" y="2109888"/>
            <a:chExt cx="4903502" cy="2640750"/>
          </a:xfrm>
        </p:grpSpPr>
        <p:sp>
          <p:nvSpPr>
            <p:cNvPr id="229" name="Google Shape;229;p26"/>
            <p:cNvSpPr/>
            <p:nvPr/>
          </p:nvSpPr>
          <p:spPr>
            <a:xfrm>
              <a:off x="1350629" y="2109888"/>
              <a:ext cx="4681056" cy="1186985"/>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Process 1</a:t>
              </a:r>
              <a:endParaRPr/>
            </a:p>
          </p:txBody>
        </p:sp>
        <p:sp>
          <p:nvSpPr>
            <p:cNvPr id="230" name="Google Shape;230;p26"/>
            <p:cNvSpPr/>
            <p:nvPr/>
          </p:nvSpPr>
          <p:spPr>
            <a:xfrm>
              <a:off x="1702965" y="3003259"/>
              <a:ext cx="956345" cy="293614"/>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Socket1</a:t>
              </a:r>
              <a:endParaRPr/>
            </a:p>
          </p:txBody>
        </p:sp>
        <p:sp>
          <p:nvSpPr>
            <p:cNvPr id="231" name="Google Shape;231;p26"/>
            <p:cNvSpPr/>
            <p:nvPr/>
          </p:nvSpPr>
          <p:spPr>
            <a:xfrm>
              <a:off x="3096936" y="3003259"/>
              <a:ext cx="956345" cy="293614"/>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Socket2</a:t>
              </a:r>
              <a:endParaRPr/>
            </a:p>
          </p:txBody>
        </p:sp>
        <p:sp>
          <p:nvSpPr>
            <p:cNvPr id="232" name="Google Shape;232;p26"/>
            <p:cNvSpPr/>
            <p:nvPr/>
          </p:nvSpPr>
          <p:spPr>
            <a:xfrm>
              <a:off x="4513277" y="3003259"/>
              <a:ext cx="956345" cy="293614"/>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Socket3</a:t>
              </a:r>
              <a:endParaRPr/>
            </a:p>
          </p:txBody>
        </p:sp>
        <p:grpSp>
          <p:nvGrpSpPr>
            <p:cNvPr id="233" name="Google Shape;233;p26"/>
            <p:cNvGrpSpPr/>
            <p:nvPr/>
          </p:nvGrpSpPr>
          <p:grpSpPr>
            <a:xfrm>
              <a:off x="1573074" y="3429001"/>
              <a:ext cx="4681057" cy="1321637"/>
              <a:chOff x="1573074" y="3429001"/>
              <a:chExt cx="4681057" cy="1321637"/>
            </a:xfrm>
          </p:grpSpPr>
          <p:cxnSp>
            <p:nvCxnSpPr>
              <p:cNvPr id="234" name="Google Shape;234;p26"/>
              <p:cNvCxnSpPr/>
              <p:nvPr/>
            </p:nvCxnSpPr>
            <p:spPr>
              <a:xfrm rot="10800000">
                <a:off x="2164360" y="3429001"/>
                <a:ext cx="0" cy="532524"/>
              </a:xfrm>
              <a:prstGeom prst="straightConnector1">
                <a:avLst/>
              </a:prstGeom>
              <a:noFill/>
              <a:ln cap="flat" cmpd="sng" w="9525">
                <a:solidFill>
                  <a:schemeClr val="accent1"/>
                </a:solidFill>
                <a:prstDash val="solid"/>
                <a:miter lim="800000"/>
                <a:headEnd len="sm" w="sm" type="none"/>
                <a:tailEnd len="med" w="med" type="triangle"/>
              </a:ln>
            </p:spPr>
          </p:cxnSp>
          <p:cxnSp>
            <p:nvCxnSpPr>
              <p:cNvPr id="235" name="Google Shape;235;p26"/>
              <p:cNvCxnSpPr/>
              <p:nvPr/>
            </p:nvCxnSpPr>
            <p:spPr>
              <a:xfrm rot="10800000">
                <a:off x="3618452" y="3429001"/>
                <a:ext cx="0" cy="560439"/>
              </a:xfrm>
              <a:prstGeom prst="straightConnector1">
                <a:avLst/>
              </a:prstGeom>
              <a:noFill/>
              <a:ln cap="flat" cmpd="sng" w="9525">
                <a:solidFill>
                  <a:schemeClr val="accent1"/>
                </a:solidFill>
                <a:prstDash val="solid"/>
                <a:miter lim="800000"/>
                <a:headEnd len="sm" w="sm" type="none"/>
                <a:tailEnd len="med" w="med" type="triangle"/>
              </a:ln>
            </p:spPr>
          </p:cxnSp>
          <p:cxnSp>
            <p:nvCxnSpPr>
              <p:cNvPr id="236" name="Google Shape;236;p26"/>
              <p:cNvCxnSpPr/>
              <p:nvPr/>
            </p:nvCxnSpPr>
            <p:spPr>
              <a:xfrm rot="10800000">
                <a:off x="5085127" y="3429001"/>
                <a:ext cx="0" cy="532524"/>
              </a:xfrm>
              <a:prstGeom prst="straightConnector1">
                <a:avLst/>
              </a:prstGeom>
              <a:noFill/>
              <a:ln cap="flat" cmpd="sng" w="9525">
                <a:solidFill>
                  <a:schemeClr val="accent1"/>
                </a:solidFill>
                <a:prstDash val="solid"/>
                <a:miter lim="800000"/>
                <a:headEnd len="sm" w="sm" type="none"/>
                <a:tailEnd len="med" w="med" type="triangle"/>
              </a:ln>
            </p:spPr>
          </p:cxnSp>
          <p:sp>
            <p:nvSpPr>
              <p:cNvPr id="237" name="Google Shape;237;p26"/>
              <p:cNvSpPr txBox="1"/>
              <p:nvPr/>
            </p:nvSpPr>
            <p:spPr>
              <a:xfrm>
                <a:off x="1573074" y="3989440"/>
                <a:ext cx="4681057" cy="76119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Can receive on only one socket at a time</a:t>
                </a:r>
                <a:endParaRPr/>
              </a:p>
            </p:txBody>
          </p:sp>
        </p:grpSp>
      </p:grpSp>
      <p:sp>
        <p:nvSpPr>
          <p:cNvPr id="238" name="Google Shape;238;p26"/>
          <p:cNvSpPr txBox="1"/>
          <p:nvPr/>
        </p:nvSpPr>
        <p:spPr>
          <a:xfrm>
            <a:off x="6828639" y="654341"/>
            <a:ext cx="2869035"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Solution?</a:t>
            </a:r>
            <a:endParaRPr/>
          </a:p>
        </p:txBody>
      </p:sp>
      <p:sp>
        <p:nvSpPr>
          <p:cNvPr id="239" name="Google Shape;239;p26"/>
          <p:cNvSpPr txBox="1"/>
          <p:nvPr/>
        </p:nvSpPr>
        <p:spPr>
          <a:xfrm>
            <a:off x="6828638" y="1094547"/>
            <a:ext cx="2869035"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rgbClr val="FF0000"/>
                </a:solidFill>
                <a:latin typeface="Calibri"/>
                <a:ea typeface="Calibri"/>
                <a:cs typeface="Calibri"/>
                <a:sym typeface="Calibri"/>
              </a:rPr>
              <a:t>Non-Blocking calls/polling based design</a:t>
            </a:r>
            <a:endParaRPr/>
          </a:p>
        </p:txBody>
      </p:sp>
      <p:sp>
        <p:nvSpPr>
          <p:cNvPr id="240" name="Google Shape;240;p26"/>
          <p:cNvSpPr txBox="1"/>
          <p:nvPr/>
        </p:nvSpPr>
        <p:spPr>
          <a:xfrm>
            <a:off x="649874" y="2870762"/>
            <a:ext cx="10570128"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rgbClr val="385623"/>
                </a:solidFill>
                <a:latin typeface="Calibri"/>
                <a:ea typeface="Calibri"/>
                <a:cs typeface="Calibri"/>
                <a:sym typeface="Calibri"/>
              </a:rPr>
              <a:t>Idea: OS will collect the relevant events (e.g. received messages) in a queue and it is the programs responsibility to repeatedly check the queues and address the events.</a:t>
            </a:r>
            <a:endParaRPr/>
          </a:p>
        </p:txBody>
      </p:sp>
      <p:pic>
        <p:nvPicPr>
          <p:cNvPr id="241" name="Google Shape;241;p26"/>
          <p:cNvPicPr preferRelativeResize="0"/>
          <p:nvPr/>
        </p:nvPicPr>
        <p:blipFill rotWithShape="1">
          <a:blip r:embed="rId3">
            <a:alphaModFix/>
          </a:blip>
          <a:srcRect b="0" l="0" r="0" t="0"/>
          <a:stretch/>
        </p:blipFill>
        <p:spPr>
          <a:xfrm>
            <a:off x="1705998" y="3966446"/>
            <a:ext cx="6705600" cy="2457450"/>
          </a:xfrm>
          <a:prstGeom prst="rect">
            <a:avLst/>
          </a:prstGeom>
          <a:noFill/>
          <a:ln cap="flat" cmpd="sng" w="9525">
            <a:solidFill>
              <a:srgbClr val="FF0000"/>
            </a:solidFill>
            <a:prstDash val="solid"/>
            <a:round/>
            <a:headEnd len="sm" w="sm" type="none"/>
            <a:tailEnd len="sm" w="sm" type="none"/>
          </a:ln>
        </p:spPr>
      </p:pic>
      <p:sp>
        <p:nvSpPr>
          <p:cNvPr id="242" name="Google Shape;242;p26"/>
          <p:cNvSpPr txBox="1"/>
          <p:nvPr/>
        </p:nvSpPr>
        <p:spPr>
          <a:xfrm>
            <a:off x="8774395" y="4555773"/>
            <a:ext cx="3215356" cy="646331"/>
          </a:xfrm>
          <a:prstGeom prst="rect">
            <a:avLst/>
          </a:prstGeom>
          <a:noFill/>
          <a:ln cap="flat" cmpd="sng" w="9525">
            <a:solidFill>
              <a:srgbClr val="7F6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rgbClr val="000000"/>
                </a:solidFill>
                <a:latin typeface="Calibri"/>
                <a:ea typeface="Calibri"/>
                <a:cs typeface="Calibri"/>
                <a:sym typeface="Calibri"/>
              </a:rPr>
              <a:t>Look at ‘</a:t>
            </a:r>
            <a:r>
              <a:rPr i="0" lang="en-US" sz="1800">
                <a:solidFill>
                  <a:srgbClr val="000000"/>
                </a:solidFill>
                <a:latin typeface="Calibri"/>
                <a:ea typeface="Calibri"/>
                <a:cs typeface="Calibri"/>
                <a:sym typeface="Calibri"/>
              </a:rPr>
              <a:t>Slightly Advanced Techniques’ in the Beej’s guide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8"/>
                                        </p:tgtEl>
                                        <p:attrNameLst>
                                          <p:attrName>style.visibility</p:attrName>
                                        </p:attrNameLst>
                                      </p:cBhvr>
                                      <p:to>
                                        <p:strVal val="visible"/>
                                      </p:to>
                                    </p:set>
                                    <p:animEffect filter="fade" transition="in">
                                      <p:cBhvr>
                                        <p:cTn dur="500"/>
                                        <p:tgtEl>
                                          <p:spTgt spid="22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8"/>
                                        </p:tgtEl>
                                        <p:attrNameLst>
                                          <p:attrName>style.visibility</p:attrName>
                                        </p:attrNameLst>
                                      </p:cBhvr>
                                      <p:to>
                                        <p:strVal val="visible"/>
                                      </p:to>
                                    </p:set>
                                    <p:animEffect filter="fade" transition="in">
                                      <p:cBhvr>
                                        <p:cTn dur="500"/>
                                        <p:tgtEl>
                                          <p:spTgt spid="23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gtEl>
                                        <p:attrNameLst>
                                          <p:attrName>style.visibility</p:attrName>
                                        </p:attrNameLst>
                                      </p:cBhvr>
                                      <p:to>
                                        <p:strVal val="visible"/>
                                      </p:to>
                                    </p:set>
                                    <p:animEffect filter="fade" transition="in">
                                      <p:cBhvr>
                                        <p:cTn dur="500"/>
                                        <p:tgtEl>
                                          <p:spTgt spid="23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0"/>
                                        </p:tgtEl>
                                        <p:attrNameLst>
                                          <p:attrName>style.visibility</p:attrName>
                                        </p:attrNameLst>
                                      </p:cBhvr>
                                      <p:to>
                                        <p:strVal val="visible"/>
                                      </p:to>
                                    </p:set>
                                    <p:animEffect filter="fade" transition="in">
                                      <p:cBhvr>
                                        <p:cTn dur="500"/>
                                        <p:tgtEl>
                                          <p:spTgt spid="24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1"/>
                                        </p:tgtEl>
                                        <p:attrNameLst>
                                          <p:attrName>style.visibility</p:attrName>
                                        </p:attrNameLst>
                                      </p:cBhvr>
                                      <p:to>
                                        <p:strVal val="visible"/>
                                      </p:to>
                                    </p:set>
                                    <p:animEffect filter="fade" transition="in">
                                      <p:cBhvr>
                                        <p:cTn dur="500"/>
                                        <p:tgtEl>
                                          <p:spTgt spid="24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2"/>
                                        </p:tgtEl>
                                        <p:attrNameLst>
                                          <p:attrName>style.visibility</p:attrName>
                                        </p:attrNameLst>
                                      </p:cBhvr>
                                      <p:to>
                                        <p:strVal val="visible"/>
                                      </p:to>
                                    </p:set>
                                    <p:animEffect filter="fade" transition="in">
                                      <p:cBhvr>
                                        <p:cTn dur="500"/>
                                        <p:tgtEl>
                                          <p:spTgt spid="24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27"/>
          <p:cNvSpPr txBox="1"/>
          <p:nvPr/>
        </p:nvSpPr>
        <p:spPr>
          <a:xfrm>
            <a:off x="1805031" y="1744909"/>
            <a:ext cx="8581938"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 How can sockets be used to communicate between two processes on the same machine?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200"/>
              <a:buFont typeface="Calibri"/>
              <a:buNone/>
            </a:pPr>
            <a:r>
              <a:rPr lang="en-US" sz="4200"/>
              <a:t>Socket and Process Communication</a:t>
            </a:r>
            <a:endParaRPr/>
          </a:p>
        </p:txBody>
      </p:sp>
      <p:sp>
        <p:nvSpPr>
          <p:cNvPr id="124" name="Google Shape;124;p14"/>
          <p:cNvSpPr txBox="1"/>
          <p:nvPr>
            <p:ph idx="1" type="body"/>
          </p:nvPr>
        </p:nvSpPr>
        <p:spPr>
          <a:xfrm>
            <a:off x="894754" y="1313424"/>
            <a:ext cx="4917123" cy="5181600"/>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3000"/>
              <a:buChar char="•"/>
            </a:pPr>
            <a:r>
              <a:rPr lang="en-US" sz="3000"/>
              <a:t>Receiving host</a:t>
            </a:r>
            <a:endParaRPr/>
          </a:p>
          <a:p>
            <a:pPr indent="-228600" lvl="1" marL="685800" rtl="0" algn="l">
              <a:lnSpc>
                <a:spcPct val="90000"/>
              </a:lnSpc>
              <a:spcBef>
                <a:spcPts val="500"/>
              </a:spcBef>
              <a:spcAft>
                <a:spcPts val="0"/>
              </a:spcAft>
              <a:buClr>
                <a:schemeClr val="dk1"/>
              </a:buClr>
              <a:buSzPts val="2600"/>
              <a:buChar char="•"/>
            </a:pPr>
            <a:r>
              <a:rPr lang="en-US" sz="2600"/>
              <a:t>Destination </a:t>
            </a:r>
            <a:r>
              <a:rPr b="1" lang="en-US" sz="2600"/>
              <a:t>address</a:t>
            </a:r>
            <a:r>
              <a:rPr lang="en-US" sz="2600"/>
              <a:t> that uniquely identifies host</a:t>
            </a:r>
            <a:endParaRPr/>
          </a:p>
          <a:p>
            <a:pPr indent="-228600" lvl="1" marL="685800" rtl="0" algn="l">
              <a:lnSpc>
                <a:spcPct val="90000"/>
              </a:lnSpc>
              <a:spcBef>
                <a:spcPts val="500"/>
              </a:spcBef>
              <a:spcAft>
                <a:spcPts val="0"/>
              </a:spcAft>
              <a:buClr>
                <a:schemeClr val="dk1"/>
              </a:buClr>
              <a:buSzPts val="2600"/>
              <a:buChar char="•"/>
            </a:pPr>
            <a:r>
              <a:rPr b="1" lang="en-US" sz="2600"/>
              <a:t>IP address</a:t>
            </a:r>
            <a:r>
              <a:rPr lang="en-US" sz="2600"/>
              <a:t>: 32-bit quantity (“1.2.3.4”)</a:t>
            </a:r>
            <a:endParaRPr/>
          </a:p>
          <a:p>
            <a:pPr indent="-228600" lvl="0" marL="228600" rtl="0" algn="l">
              <a:lnSpc>
                <a:spcPct val="90000"/>
              </a:lnSpc>
              <a:spcBef>
                <a:spcPts val="2800"/>
              </a:spcBef>
              <a:spcAft>
                <a:spcPts val="0"/>
              </a:spcAft>
              <a:buClr>
                <a:schemeClr val="dk1"/>
              </a:buClr>
              <a:buSzPts val="3000"/>
              <a:buChar char="•"/>
            </a:pPr>
            <a:r>
              <a:rPr lang="en-US" sz="3000"/>
              <a:t>Receiving socket</a:t>
            </a:r>
            <a:endParaRPr/>
          </a:p>
          <a:p>
            <a:pPr indent="-228600" lvl="1" marL="685800" rtl="0" algn="l">
              <a:lnSpc>
                <a:spcPct val="90000"/>
              </a:lnSpc>
              <a:spcBef>
                <a:spcPts val="500"/>
              </a:spcBef>
              <a:spcAft>
                <a:spcPts val="0"/>
              </a:spcAft>
              <a:buClr>
                <a:schemeClr val="dk1"/>
              </a:buClr>
              <a:buSzPts val="2600"/>
              <a:buChar char="•"/>
            </a:pPr>
            <a:r>
              <a:rPr lang="en-US" sz="2600"/>
              <a:t>Host may be running many different processes</a:t>
            </a:r>
            <a:endParaRPr/>
          </a:p>
          <a:p>
            <a:pPr indent="-228600" lvl="1" marL="685800" rtl="0" algn="l">
              <a:lnSpc>
                <a:spcPct val="90000"/>
              </a:lnSpc>
              <a:spcBef>
                <a:spcPts val="500"/>
              </a:spcBef>
              <a:spcAft>
                <a:spcPts val="0"/>
              </a:spcAft>
              <a:buClr>
                <a:schemeClr val="dk1"/>
              </a:buClr>
              <a:buSzPts val="2600"/>
              <a:buChar char="•"/>
            </a:pPr>
            <a:r>
              <a:rPr lang="en-US" sz="2600"/>
              <a:t>Destination </a:t>
            </a:r>
            <a:r>
              <a:rPr b="1" lang="en-US" sz="2600"/>
              <a:t>port</a:t>
            </a:r>
            <a:r>
              <a:rPr lang="en-US" sz="2600"/>
              <a:t> that uniquely identifies socket</a:t>
            </a:r>
            <a:endParaRPr/>
          </a:p>
          <a:p>
            <a:pPr indent="-228600" lvl="1" marL="685800" rtl="0" algn="l">
              <a:lnSpc>
                <a:spcPct val="90000"/>
              </a:lnSpc>
              <a:spcBef>
                <a:spcPts val="500"/>
              </a:spcBef>
              <a:spcAft>
                <a:spcPts val="0"/>
              </a:spcAft>
              <a:buClr>
                <a:schemeClr val="dk1"/>
              </a:buClr>
              <a:buSzPts val="2600"/>
              <a:buChar char="•"/>
            </a:pPr>
            <a:r>
              <a:rPr b="1" lang="en-US" sz="2600"/>
              <a:t>Port number: </a:t>
            </a:r>
            <a:r>
              <a:rPr lang="en-US" sz="2600"/>
              <a:t>16-bits (“80”)</a:t>
            </a:r>
            <a:endParaRPr/>
          </a:p>
        </p:txBody>
      </p:sp>
      <p:sp>
        <p:nvSpPr>
          <p:cNvPr id="125" name="Google Shape;125;p14"/>
          <p:cNvSpPr txBox="1"/>
          <p:nvPr/>
        </p:nvSpPr>
        <p:spPr>
          <a:xfrm>
            <a:off x="7326491" y="3549652"/>
            <a:ext cx="1455738" cy="523875"/>
          </a:xfrm>
          <a:prstGeom prst="rect">
            <a:avLst/>
          </a:prstGeom>
          <a:noFill/>
          <a:ln cap="flat" cmpd="sng" w="12700">
            <a:solidFill>
              <a:schemeClr val="dk1"/>
            </a:solidFill>
            <a:prstDash val="solid"/>
            <a:miter lim="800000"/>
            <a:headEnd len="sm" w="sm" type="none"/>
            <a:tailEnd len="sm" w="sm" type="none"/>
          </a:ln>
        </p:spPr>
        <p:txBody>
          <a:bodyPr anchorCtr="0" anchor="t" bIns="137150" lIns="91425" spcFirstLastPara="1" rIns="91425" wrap="square" tIns="137150">
            <a:noAutofit/>
          </a:bodyPr>
          <a:lstStyle/>
          <a:p>
            <a:pPr indent="0" lvl="0" marL="0" marR="0" rtl="0" algn="ctr">
              <a:spcBef>
                <a:spcPts val="0"/>
              </a:spcBef>
              <a:spcAft>
                <a:spcPts val="0"/>
              </a:spcAft>
              <a:buNone/>
            </a:pPr>
            <a:r>
              <a:rPr b="0" i="0" lang="en-US" sz="2000" u="none" cap="none" strike="noStrike">
                <a:solidFill>
                  <a:schemeClr val="dk1"/>
                </a:solidFill>
                <a:latin typeface="Helvetica Neue"/>
                <a:ea typeface="Helvetica Neue"/>
                <a:cs typeface="Helvetica Neue"/>
                <a:sym typeface="Helvetica Neue"/>
              </a:rPr>
              <a:t>TCP/UDP</a:t>
            </a:r>
            <a:endParaRPr/>
          </a:p>
        </p:txBody>
      </p:sp>
      <p:sp>
        <p:nvSpPr>
          <p:cNvPr id="126" name="Google Shape;126;p14"/>
          <p:cNvSpPr txBox="1"/>
          <p:nvPr/>
        </p:nvSpPr>
        <p:spPr>
          <a:xfrm>
            <a:off x="7326491" y="4389440"/>
            <a:ext cx="1455738" cy="523875"/>
          </a:xfrm>
          <a:prstGeom prst="rect">
            <a:avLst/>
          </a:prstGeom>
          <a:noFill/>
          <a:ln cap="flat" cmpd="sng" w="12700">
            <a:solidFill>
              <a:schemeClr val="dk1"/>
            </a:solidFill>
            <a:prstDash val="solid"/>
            <a:miter lim="800000"/>
            <a:headEnd len="sm" w="sm" type="none"/>
            <a:tailEnd len="sm" w="sm" type="none"/>
          </a:ln>
        </p:spPr>
        <p:txBody>
          <a:bodyPr anchorCtr="0" anchor="t" bIns="137150" lIns="91425" spcFirstLastPara="1" rIns="91425" wrap="square" tIns="137150">
            <a:noAutofit/>
          </a:bodyPr>
          <a:lstStyle/>
          <a:p>
            <a:pPr indent="0" lvl="0" marL="0" marR="0" rtl="0" algn="ctr">
              <a:spcBef>
                <a:spcPts val="0"/>
              </a:spcBef>
              <a:spcAft>
                <a:spcPts val="0"/>
              </a:spcAft>
              <a:buNone/>
            </a:pPr>
            <a:r>
              <a:rPr b="0" i="0" lang="en-US" sz="2000" u="none" cap="none" strike="noStrike">
                <a:solidFill>
                  <a:schemeClr val="dk1"/>
                </a:solidFill>
                <a:latin typeface="Helvetica Neue"/>
                <a:ea typeface="Helvetica Neue"/>
                <a:cs typeface="Helvetica Neue"/>
                <a:sym typeface="Helvetica Neue"/>
              </a:rPr>
              <a:t>IP</a:t>
            </a:r>
            <a:endParaRPr/>
          </a:p>
        </p:txBody>
      </p:sp>
      <p:sp>
        <p:nvSpPr>
          <p:cNvPr id="127" name="Google Shape;127;p14"/>
          <p:cNvSpPr txBox="1"/>
          <p:nvPr/>
        </p:nvSpPr>
        <p:spPr>
          <a:xfrm>
            <a:off x="6993116" y="5508625"/>
            <a:ext cx="2114550" cy="590550"/>
          </a:xfrm>
          <a:prstGeom prst="rect">
            <a:avLst/>
          </a:prstGeom>
          <a:noFill/>
          <a:ln cap="flat" cmpd="sng" w="12700">
            <a:solidFill>
              <a:schemeClr val="dk1"/>
            </a:solidFill>
            <a:prstDash val="solid"/>
            <a:miter lim="800000"/>
            <a:headEnd len="sm" w="sm" type="none"/>
            <a:tailEnd len="sm" w="sm" type="none"/>
          </a:ln>
        </p:spPr>
        <p:txBody>
          <a:bodyPr anchorCtr="0" anchor="t" bIns="137150" lIns="91425" spcFirstLastPara="1" rIns="91425" wrap="square" tIns="137150">
            <a:noAutofit/>
          </a:bodyPr>
          <a:lstStyle/>
          <a:p>
            <a:pPr indent="0" lvl="0" marL="0" marR="0" rtl="0" algn="ctr">
              <a:spcBef>
                <a:spcPts val="0"/>
              </a:spcBef>
              <a:spcAft>
                <a:spcPts val="0"/>
              </a:spcAft>
              <a:buNone/>
            </a:pPr>
            <a:r>
              <a:rPr b="0" i="0" lang="en-US" sz="2000" u="none" cap="none" strike="noStrike">
                <a:solidFill>
                  <a:schemeClr val="dk1"/>
                </a:solidFill>
                <a:latin typeface="Helvetica Neue"/>
                <a:ea typeface="Helvetica Neue"/>
                <a:cs typeface="Helvetica Neue"/>
                <a:sym typeface="Helvetica Neue"/>
              </a:rPr>
              <a:t>Ethernet Adapter</a:t>
            </a:r>
            <a:endParaRPr/>
          </a:p>
        </p:txBody>
      </p:sp>
      <p:cxnSp>
        <p:nvCxnSpPr>
          <p:cNvPr id="128" name="Google Shape;128;p14"/>
          <p:cNvCxnSpPr/>
          <p:nvPr/>
        </p:nvCxnSpPr>
        <p:spPr>
          <a:xfrm>
            <a:off x="8031341" y="4073525"/>
            <a:ext cx="1588" cy="311150"/>
          </a:xfrm>
          <a:prstGeom prst="straightConnector1">
            <a:avLst/>
          </a:prstGeom>
          <a:noFill/>
          <a:ln cap="flat" cmpd="sng" w="9525">
            <a:solidFill>
              <a:schemeClr val="dk1"/>
            </a:solidFill>
            <a:prstDash val="solid"/>
            <a:round/>
            <a:headEnd len="med" w="med" type="triangle"/>
            <a:tailEnd len="med" w="med" type="triangle"/>
          </a:ln>
        </p:spPr>
      </p:cxnSp>
      <p:cxnSp>
        <p:nvCxnSpPr>
          <p:cNvPr id="129" name="Google Shape;129;p14"/>
          <p:cNvCxnSpPr/>
          <p:nvPr/>
        </p:nvCxnSpPr>
        <p:spPr>
          <a:xfrm>
            <a:off x="8044041" y="4937125"/>
            <a:ext cx="0" cy="571500"/>
          </a:xfrm>
          <a:prstGeom prst="straightConnector1">
            <a:avLst/>
          </a:prstGeom>
          <a:noFill/>
          <a:ln cap="flat" cmpd="sng" w="9525">
            <a:solidFill>
              <a:schemeClr val="dk1"/>
            </a:solidFill>
            <a:prstDash val="solid"/>
            <a:round/>
            <a:headEnd len="med" w="med" type="triangle"/>
            <a:tailEnd len="med" w="med" type="triangle"/>
          </a:ln>
        </p:spPr>
      </p:cxnSp>
      <p:cxnSp>
        <p:nvCxnSpPr>
          <p:cNvPr id="130" name="Google Shape;130;p14"/>
          <p:cNvCxnSpPr/>
          <p:nvPr/>
        </p:nvCxnSpPr>
        <p:spPr>
          <a:xfrm>
            <a:off x="6550206" y="3276600"/>
            <a:ext cx="3032125" cy="1588"/>
          </a:xfrm>
          <a:prstGeom prst="straightConnector1">
            <a:avLst/>
          </a:prstGeom>
          <a:noFill/>
          <a:ln cap="flat" cmpd="sng" w="38100">
            <a:solidFill>
              <a:schemeClr val="dk1"/>
            </a:solidFill>
            <a:prstDash val="solid"/>
            <a:round/>
            <a:headEnd len="med" w="med" type="none"/>
            <a:tailEnd len="med" w="med" type="none"/>
          </a:ln>
        </p:spPr>
      </p:cxnSp>
      <p:sp>
        <p:nvSpPr>
          <p:cNvPr id="131" name="Google Shape;131;p14"/>
          <p:cNvSpPr/>
          <p:nvPr/>
        </p:nvSpPr>
        <p:spPr>
          <a:xfrm>
            <a:off x="6518456" y="1382713"/>
            <a:ext cx="3063875" cy="4946650"/>
          </a:xfrm>
          <a:prstGeom prst="rect">
            <a:avLst/>
          </a:prstGeom>
          <a:noFill/>
          <a:ln cap="flat" cmpd="sng" w="9525">
            <a:solidFill>
              <a:schemeClr val="dk1"/>
            </a:solidFill>
            <a:prstDash val="solid"/>
            <a:miter lim="800000"/>
            <a:headEnd len="sm" w="sm" type="none"/>
            <a:tailEnd len="sm" w="sm" type="none"/>
          </a:ln>
        </p:spPr>
        <p:txBody>
          <a:bodyPr anchorCtr="0" anchor="ctr" bIns="50800" lIns="101600" spcFirstLastPara="1" rIns="101600" wrap="square" tIns="50800">
            <a:noAutofit/>
          </a:bodyPr>
          <a:lstStyle/>
          <a:p>
            <a:pPr indent="0" lvl="0"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p:txBody>
      </p:sp>
      <p:sp>
        <p:nvSpPr>
          <p:cNvPr id="132" name="Google Shape;132;p14"/>
          <p:cNvSpPr/>
          <p:nvPr/>
        </p:nvSpPr>
        <p:spPr>
          <a:xfrm>
            <a:off x="7482068" y="2565400"/>
            <a:ext cx="220663" cy="222250"/>
          </a:xfrm>
          <a:prstGeom prst="ellipse">
            <a:avLst/>
          </a:prstGeom>
          <a:solidFill>
            <a:srgbClr val="0000FF"/>
          </a:solidFill>
          <a:ln cap="flat" cmpd="sng" w="9525">
            <a:solidFill>
              <a:srgbClr val="0000FF"/>
            </a:solidFill>
            <a:prstDash val="solid"/>
            <a:round/>
            <a:headEnd len="sm" w="sm" type="none"/>
            <a:tailEnd len="sm" w="sm" type="none"/>
          </a:ln>
        </p:spPr>
        <p:txBody>
          <a:bodyPr anchorCtr="0" anchor="ctr" bIns="50800" lIns="101600" spcFirstLastPara="1" rIns="101600" wrap="square" tIns="50800">
            <a:noAutofit/>
          </a:bodyPr>
          <a:lstStyle/>
          <a:p>
            <a:pPr indent="0" lvl="0"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p:txBody>
      </p:sp>
      <p:cxnSp>
        <p:nvCxnSpPr>
          <p:cNvPr id="133" name="Google Shape;133;p14"/>
          <p:cNvCxnSpPr/>
          <p:nvPr/>
        </p:nvCxnSpPr>
        <p:spPr>
          <a:xfrm>
            <a:off x="7634466" y="2787650"/>
            <a:ext cx="236538" cy="762000"/>
          </a:xfrm>
          <a:prstGeom prst="straightConnector1">
            <a:avLst/>
          </a:prstGeom>
          <a:noFill/>
          <a:ln cap="flat" cmpd="sng" w="25400">
            <a:solidFill>
              <a:srgbClr val="0000FF"/>
            </a:solidFill>
            <a:prstDash val="solid"/>
            <a:round/>
            <a:headEnd len="med" w="med" type="triangle"/>
            <a:tailEnd len="med" w="med" type="triangle"/>
          </a:ln>
        </p:spPr>
      </p:cxnSp>
      <p:sp>
        <p:nvSpPr>
          <p:cNvPr id="134" name="Google Shape;134;p14"/>
          <p:cNvSpPr/>
          <p:nvPr/>
        </p:nvSpPr>
        <p:spPr>
          <a:xfrm>
            <a:off x="8548868" y="2565400"/>
            <a:ext cx="220663" cy="222250"/>
          </a:xfrm>
          <a:prstGeom prst="ellipse">
            <a:avLst/>
          </a:prstGeom>
          <a:solidFill>
            <a:srgbClr val="FF6600"/>
          </a:solidFill>
          <a:ln cap="flat" cmpd="sng" w="9525">
            <a:solidFill>
              <a:srgbClr val="FF6600"/>
            </a:solidFill>
            <a:prstDash val="solid"/>
            <a:round/>
            <a:headEnd len="sm" w="sm" type="none"/>
            <a:tailEnd len="sm" w="sm" type="none"/>
          </a:ln>
        </p:spPr>
        <p:txBody>
          <a:bodyPr anchorCtr="0" anchor="ctr" bIns="50800" lIns="101600" spcFirstLastPara="1" rIns="101600" wrap="square" tIns="50800">
            <a:noAutofit/>
          </a:bodyPr>
          <a:lstStyle/>
          <a:p>
            <a:pPr indent="0" lvl="0"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p:txBody>
      </p:sp>
      <p:cxnSp>
        <p:nvCxnSpPr>
          <p:cNvPr id="135" name="Google Shape;135;p14"/>
          <p:cNvCxnSpPr/>
          <p:nvPr/>
        </p:nvCxnSpPr>
        <p:spPr>
          <a:xfrm flipH="1">
            <a:off x="8118656" y="2746377"/>
            <a:ext cx="471487" cy="803275"/>
          </a:xfrm>
          <a:prstGeom prst="straightConnector1">
            <a:avLst/>
          </a:prstGeom>
          <a:noFill/>
          <a:ln cap="flat" cmpd="sng" w="25400">
            <a:solidFill>
              <a:srgbClr val="FF6600"/>
            </a:solidFill>
            <a:prstDash val="solid"/>
            <a:round/>
            <a:headEnd len="med" w="med" type="triangle"/>
            <a:tailEnd len="med" w="med" type="triangle"/>
          </a:ln>
        </p:spPr>
      </p:cxnSp>
      <p:cxnSp>
        <p:nvCxnSpPr>
          <p:cNvPr id="136" name="Google Shape;136;p14"/>
          <p:cNvCxnSpPr/>
          <p:nvPr/>
        </p:nvCxnSpPr>
        <p:spPr>
          <a:xfrm>
            <a:off x="6520041" y="5226050"/>
            <a:ext cx="3043238" cy="1588"/>
          </a:xfrm>
          <a:prstGeom prst="straightConnector1">
            <a:avLst/>
          </a:prstGeom>
          <a:noFill/>
          <a:ln cap="flat" cmpd="sng" w="38100">
            <a:solidFill>
              <a:schemeClr val="dk1"/>
            </a:solidFill>
            <a:prstDash val="solid"/>
            <a:round/>
            <a:headEnd len="med" w="med" type="none"/>
            <a:tailEnd len="med" w="med" type="none"/>
          </a:ln>
        </p:spPr>
      </p:cxnSp>
      <p:sp>
        <p:nvSpPr>
          <p:cNvPr id="137" name="Google Shape;137;p14"/>
          <p:cNvSpPr txBox="1"/>
          <p:nvPr/>
        </p:nvSpPr>
        <p:spPr>
          <a:xfrm>
            <a:off x="7024866" y="1803400"/>
            <a:ext cx="1066800" cy="838200"/>
          </a:xfrm>
          <a:prstGeom prst="rect">
            <a:avLst/>
          </a:prstGeom>
          <a:noFill/>
          <a:ln cap="flat" cmpd="sng" w="12700">
            <a:solidFill>
              <a:schemeClr val="dk1"/>
            </a:solidFill>
            <a:prstDash val="solid"/>
            <a:miter lim="800000"/>
            <a:headEnd len="sm" w="sm" type="none"/>
            <a:tailEnd len="sm" w="sm" type="none"/>
          </a:ln>
        </p:spPr>
        <p:txBody>
          <a:bodyPr anchorCtr="0" anchor="t" bIns="137150" lIns="91425" spcFirstLastPara="1" rIns="91425" wrap="square" tIns="137150">
            <a:noAutofit/>
          </a:bodyPr>
          <a:lstStyle/>
          <a:p>
            <a:pPr indent="0" lvl="0" marL="0" marR="0" rtl="0" algn="ctr">
              <a:spcBef>
                <a:spcPts val="0"/>
              </a:spcBef>
              <a:spcAft>
                <a:spcPts val="0"/>
              </a:spcAft>
              <a:buNone/>
            </a:pPr>
            <a:r>
              <a:rPr b="0" i="0" lang="en-US" sz="2000" u="none" cap="none" strike="noStrike">
                <a:solidFill>
                  <a:schemeClr val="dk1"/>
                </a:solidFill>
                <a:latin typeface="Helvetica Neue"/>
                <a:ea typeface="Helvetica Neue"/>
                <a:cs typeface="Helvetica Neue"/>
                <a:sym typeface="Helvetica Neue"/>
              </a:rPr>
              <a:t>Process</a:t>
            </a:r>
            <a:endParaRPr/>
          </a:p>
          <a:p>
            <a:pPr indent="0" lvl="0" marL="0" marR="0" rtl="0" algn="ctr">
              <a:spcBef>
                <a:spcPts val="0"/>
              </a:spcBef>
              <a:spcAft>
                <a:spcPts val="0"/>
              </a:spcAft>
              <a:buNone/>
            </a:pPr>
            <a:r>
              <a:rPr b="0" i="0" lang="en-US" sz="2000" u="none" cap="none" strike="noStrike">
                <a:solidFill>
                  <a:schemeClr val="dk1"/>
                </a:solidFill>
                <a:latin typeface="Helvetica Neue"/>
                <a:ea typeface="Helvetica Neue"/>
                <a:cs typeface="Helvetica Neue"/>
                <a:sym typeface="Helvetica Neue"/>
              </a:rPr>
              <a:t>A</a:t>
            </a:r>
            <a:endParaRPr/>
          </a:p>
        </p:txBody>
      </p:sp>
      <p:sp>
        <p:nvSpPr>
          <p:cNvPr id="138" name="Google Shape;138;p14"/>
          <p:cNvSpPr txBox="1"/>
          <p:nvPr/>
        </p:nvSpPr>
        <p:spPr>
          <a:xfrm>
            <a:off x="8091666" y="1803400"/>
            <a:ext cx="1066800" cy="838200"/>
          </a:xfrm>
          <a:prstGeom prst="rect">
            <a:avLst/>
          </a:prstGeom>
          <a:noFill/>
          <a:ln cap="flat" cmpd="sng" w="12700">
            <a:solidFill>
              <a:schemeClr val="dk1"/>
            </a:solidFill>
            <a:prstDash val="solid"/>
            <a:miter lim="800000"/>
            <a:headEnd len="sm" w="sm" type="none"/>
            <a:tailEnd len="sm" w="sm" type="none"/>
          </a:ln>
        </p:spPr>
        <p:txBody>
          <a:bodyPr anchorCtr="0" anchor="t" bIns="137150" lIns="91425" spcFirstLastPara="1" rIns="91425" wrap="square" tIns="137150">
            <a:noAutofit/>
          </a:bodyPr>
          <a:lstStyle/>
          <a:p>
            <a:pPr indent="0" lvl="0" marL="0" marR="0" rtl="0" algn="ctr">
              <a:spcBef>
                <a:spcPts val="0"/>
              </a:spcBef>
              <a:spcAft>
                <a:spcPts val="0"/>
              </a:spcAft>
              <a:buNone/>
            </a:pPr>
            <a:r>
              <a:rPr b="0" i="0" lang="en-US" sz="2000" u="none" cap="none" strike="noStrike">
                <a:solidFill>
                  <a:schemeClr val="dk1"/>
                </a:solidFill>
                <a:latin typeface="Helvetica Neue"/>
                <a:ea typeface="Helvetica Neue"/>
                <a:cs typeface="Helvetica Neue"/>
                <a:sym typeface="Helvetica Neue"/>
              </a:rPr>
              <a:t>Process</a:t>
            </a:r>
            <a:endParaRPr/>
          </a:p>
          <a:p>
            <a:pPr indent="0" lvl="0" marL="0" marR="0" rtl="0" algn="ctr">
              <a:spcBef>
                <a:spcPts val="0"/>
              </a:spcBef>
              <a:spcAft>
                <a:spcPts val="0"/>
              </a:spcAft>
              <a:buNone/>
            </a:pPr>
            <a:r>
              <a:rPr b="0" i="0" lang="en-US" sz="2000" u="none" cap="none" strike="noStrike">
                <a:solidFill>
                  <a:schemeClr val="dk1"/>
                </a:solidFill>
                <a:latin typeface="Helvetica Neue"/>
                <a:ea typeface="Helvetica Neue"/>
                <a:cs typeface="Helvetica Neue"/>
                <a:sym typeface="Helvetica Neue"/>
              </a:rPr>
              <a:t>B</a:t>
            </a:r>
            <a:endParaRPr/>
          </a:p>
        </p:txBody>
      </p:sp>
      <p:sp>
        <p:nvSpPr>
          <p:cNvPr id="139" name="Google Shape;139;p14"/>
          <p:cNvSpPr/>
          <p:nvPr/>
        </p:nvSpPr>
        <p:spPr>
          <a:xfrm>
            <a:off x="6735943" y="2670177"/>
            <a:ext cx="753411" cy="348813"/>
          </a:xfrm>
          <a:prstGeom prst="rect">
            <a:avLst/>
          </a:prstGeom>
          <a:noFill/>
          <a:ln>
            <a:noFill/>
          </a:ln>
        </p:spPr>
        <p:txBody>
          <a:bodyPr anchorCtr="0" anchor="t" bIns="50800" lIns="101600" spcFirstLastPara="1" rIns="101600" wrap="square" tIns="50800">
            <a:noAutofit/>
          </a:bodyPr>
          <a:lstStyle/>
          <a:p>
            <a:pPr indent="0" lvl="0" marL="0" marR="0" rtl="0" algn="l">
              <a:spcBef>
                <a:spcPts val="0"/>
              </a:spcBef>
              <a:spcAft>
                <a:spcPts val="0"/>
              </a:spcAft>
              <a:buNone/>
            </a:pPr>
            <a:r>
              <a:rPr b="0" i="1" lang="en-US" sz="1600" u="none" cap="none" strike="noStrike">
                <a:solidFill>
                  <a:schemeClr val="dk1"/>
                </a:solidFill>
                <a:latin typeface="Helvetica Neue"/>
                <a:ea typeface="Helvetica Neue"/>
                <a:cs typeface="Helvetica Neue"/>
                <a:sym typeface="Helvetica Neue"/>
              </a:rPr>
              <a:t>port X</a:t>
            </a:r>
            <a:endParaRPr/>
          </a:p>
        </p:txBody>
      </p:sp>
      <p:sp>
        <p:nvSpPr>
          <p:cNvPr id="140" name="Google Shape;140;p14"/>
          <p:cNvSpPr/>
          <p:nvPr/>
        </p:nvSpPr>
        <p:spPr>
          <a:xfrm>
            <a:off x="8679043" y="2787652"/>
            <a:ext cx="749821" cy="348813"/>
          </a:xfrm>
          <a:prstGeom prst="rect">
            <a:avLst/>
          </a:prstGeom>
          <a:noFill/>
          <a:ln>
            <a:noFill/>
          </a:ln>
        </p:spPr>
        <p:txBody>
          <a:bodyPr anchorCtr="0" anchor="t" bIns="50800" lIns="101600" spcFirstLastPara="1" rIns="101600" wrap="square" tIns="50800">
            <a:noAutofit/>
          </a:bodyPr>
          <a:lstStyle/>
          <a:p>
            <a:pPr indent="0" lvl="0" marL="0" marR="0" rtl="0" algn="l">
              <a:spcBef>
                <a:spcPts val="0"/>
              </a:spcBef>
              <a:spcAft>
                <a:spcPts val="0"/>
              </a:spcAft>
              <a:buNone/>
            </a:pPr>
            <a:r>
              <a:rPr b="0" i="1" lang="en-US" sz="1600" u="none" cap="none" strike="noStrike">
                <a:solidFill>
                  <a:schemeClr val="dk1"/>
                </a:solidFill>
                <a:latin typeface="Helvetica Neue"/>
                <a:ea typeface="Helvetica Neue"/>
                <a:cs typeface="Helvetica Neue"/>
                <a:sym typeface="Helvetica Neue"/>
              </a:rPr>
              <a:t>port Y</a:t>
            </a:r>
            <a:endParaRPr/>
          </a:p>
        </p:txBody>
      </p:sp>
      <p:cxnSp>
        <p:nvCxnSpPr>
          <p:cNvPr id="141" name="Google Shape;141;p14"/>
          <p:cNvCxnSpPr/>
          <p:nvPr/>
        </p:nvCxnSpPr>
        <p:spPr>
          <a:xfrm>
            <a:off x="9106081" y="4652963"/>
            <a:ext cx="833437" cy="0"/>
          </a:xfrm>
          <a:prstGeom prst="straightConnector1">
            <a:avLst/>
          </a:prstGeom>
          <a:noFill/>
          <a:ln cap="flat" cmpd="sng" w="25400">
            <a:solidFill>
              <a:schemeClr val="dk1"/>
            </a:solidFill>
            <a:prstDash val="dash"/>
            <a:round/>
            <a:headEnd len="med" w="med" type="none"/>
            <a:tailEnd len="med" w="med" type="none"/>
          </a:ln>
          <a:effectLst>
            <a:outerShdw blurRad="40000" rotWithShape="0" dir="5400000" dist="20000">
              <a:srgbClr val="808080">
                <a:alpha val="37647"/>
              </a:srgbClr>
            </a:outerShdw>
          </a:effectLst>
        </p:spPr>
      </p:cxnSp>
      <p:sp>
        <p:nvSpPr>
          <p:cNvPr id="142" name="Google Shape;142;p14"/>
          <p:cNvSpPr/>
          <p:nvPr/>
        </p:nvSpPr>
        <p:spPr>
          <a:xfrm>
            <a:off x="9950631" y="4392613"/>
            <a:ext cx="1031875" cy="646112"/>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dk1"/>
                </a:solidFill>
                <a:latin typeface="Helvetica Neue"/>
                <a:ea typeface="Helvetica Neue"/>
                <a:cs typeface="Helvetica Neue"/>
                <a:sym typeface="Helvetica Neue"/>
              </a:rPr>
              <a:t>Host </a:t>
            </a:r>
            <a:endParaRPr/>
          </a:p>
          <a:p>
            <a:pPr indent="0" lvl="0" marL="0" marR="0" rtl="0" algn="ctr">
              <a:spcBef>
                <a:spcPts val="0"/>
              </a:spcBef>
              <a:spcAft>
                <a:spcPts val="0"/>
              </a:spcAft>
              <a:buNone/>
            </a:pPr>
            <a:r>
              <a:rPr b="0" i="0" lang="en-US" sz="1800" u="none" cap="none" strike="noStrike">
                <a:solidFill>
                  <a:schemeClr val="dk1"/>
                </a:solidFill>
                <a:latin typeface="Helvetica Neue"/>
                <a:ea typeface="Helvetica Neue"/>
                <a:cs typeface="Helvetica Neue"/>
                <a:sym typeface="Helvetica Neue"/>
              </a:rPr>
              <a:t>Address</a:t>
            </a:r>
            <a:endParaRPr b="0" i="0" sz="1800" u="none" cap="none" strike="noStrike">
              <a:solidFill>
                <a:schemeClr val="dk1"/>
              </a:solidFill>
              <a:latin typeface="Arial"/>
              <a:ea typeface="Arial"/>
              <a:cs typeface="Arial"/>
              <a:sym typeface="Arial"/>
            </a:endParaRPr>
          </a:p>
        </p:txBody>
      </p:sp>
      <p:cxnSp>
        <p:nvCxnSpPr>
          <p:cNvPr id="143" name="Google Shape;143;p14"/>
          <p:cNvCxnSpPr/>
          <p:nvPr/>
        </p:nvCxnSpPr>
        <p:spPr>
          <a:xfrm>
            <a:off x="9075916" y="3846513"/>
            <a:ext cx="831850" cy="0"/>
          </a:xfrm>
          <a:prstGeom prst="straightConnector1">
            <a:avLst/>
          </a:prstGeom>
          <a:noFill/>
          <a:ln cap="flat" cmpd="sng" w="25400">
            <a:solidFill>
              <a:schemeClr val="dk1"/>
            </a:solidFill>
            <a:prstDash val="dash"/>
            <a:round/>
            <a:headEnd len="med" w="med" type="none"/>
            <a:tailEnd len="med" w="med" type="none"/>
          </a:ln>
          <a:effectLst>
            <a:outerShdw blurRad="40000" rotWithShape="0" dir="5400000" dist="20000">
              <a:srgbClr val="808080">
                <a:alpha val="37647"/>
              </a:srgbClr>
            </a:outerShdw>
          </a:effectLst>
        </p:spPr>
      </p:cxnSp>
      <p:sp>
        <p:nvSpPr>
          <p:cNvPr id="144" name="Google Shape;144;p14"/>
          <p:cNvSpPr/>
          <p:nvPr/>
        </p:nvSpPr>
        <p:spPr>
          <a:xfrm>
            <a:off x="9950631" y="3643313"/>
            <a:ext cx="1031875" cy="3683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dk1"/>
                </a:solidFill>
                <a:latin typeface="Helvetica Neue"/>
                <a:ea typeface="Helvetica Neue"/>
                <a:cs typeface="Helvetica Neue"/>
                <a:sym typeface="Helvetica Neue"/>
              </a:rPr>
              <a:t>Protocol</a:t>
            </a:r>
            <a:endParaRPr b="0" i="0" sz="1800" u="none" cap="none" strike="noStrike">
              <a:solidFill>
                <a:schemeClr val="dk1"/>
              </a:solidFill>
              <a:latin typeface="Arial"/>
              <a:ea typeface="Arial"/>
              <a:cs typeface="Arial"/>
              <a:sym typeface="Arial"/>
            </a:endParaRPr>
          </a:p>
        </p:txBody>
      </p:sp>
      <p:cxnSp>
        <p:nvCxnSpPr>
          <p:cNvPr id="145" name="Google Shape;145;p14"/>
          <p:cNvCxnSpPr/>
          <p:nvPr/>
        </p:nvCxnSpPr>
        <p:spPr>
          <a:xfrm>
            <a:off x="9491843" y="2876550"/>
            <a:ext cx="652463" cy="1588"/>
          </a:xfrm>
          <a:prstGeom prst="straightConnector1">
            <a:avLst/>
          </a:prstGeom>
          <a:noFill/>
          <a:ln cap="flat" cmpd="sng" w="25400">
            <a:solidFill>
              <a:schemeClr val="dk1"/>
            </a:solidFill>
            <a:prstDash val="dash"/>
            <a:round/>
            <a:headEnd len="med" w="med" type="none"/>
            <a:tailEnd len="med" w="med" type="none"/>
          </a:ln>
          <a:effectLst>
            <a:outerShdw blurRad="40000" rotWithShape="0" dir="5400000" dist="20000">
              <a:srgbClr val="808080">
                <a:alpha val="37647"/>
              </a:srgbClr>
            </a:outerShdw>
          </a:effectLst>
        </p:spPr>
      </p:cxnSp>
      <p:sp>
        <p:nvSpPr>
          <p:cNvPr id="146" name="Google Shape;146;p14"/>
          <p:cNvSpPr/>
          <p:nvPr/>
        </p:nvSpPr>
        <p:spPr>
          <a:xfrm>
            <a:off x="9950631" y="2593977"/>
            <a:ext cx="1006475" cy="64611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dk1"/>
                </a:solidFill>
                <a:latin typeface="Helvetica Neue"/>
                <a:ea typeface="Helvetica Neue"/>
                <a:cs typeface="Helvetica Neue"/>
                <a:sym typeface="Helvetica Neue"/>
              </a:rPr>
              <a:t>Port </a:t>
            </a:r>
            <a:endParaRPr/>
          </a:p>
          <a:p>
            <a:pPr indent="0" lvl="0" marL="0" marR="0" rtl="0" algn="ctr">
              <a:spcBef>
                <a:spcPts val="0"/>
              </a:spcBef>
              <a:spcAft>
                <a:spcPts val="0"/>
              </a:spcAft>
              <a:buNone/>
            </a:pPr>
            <a:r>
              <a:rPr b="0" i="0" lang="en-US" sz="1800" u="none" cap="none" strike="noStrike">
                <a:solidFill>
                  <a:schemeClr val="dk1"/>
                </a:solidFill>
                <a:latin typeface="Helvetica Neue"/>
                <a:ea typeface="Helvetica Neue"/>
                <a:cs typeface="Helvetica Neue"/>
                <a:sym typeface="Helvetica Neue"/>
              </a:rPr>
              <a:t>Number</a:t>
            </a:r>
            <a:endParaRPr b="0" i="0" sz="1800" u="none" cap="none" strike="noStrike">
              <a:solidFill>
                <a:schemeClr val="dk1"/>
              </a:solidFill>
              <a:latin typeface="Arial"/>
              <a:ea typeface="Arial"/>
              <a:cs typeface="Arial"/>
              <a:sym typeface="Arial"/>
            </a:endParaRPr>
          </a:p>
        </p:txBody>
      </p:sp>
      <p:sp>
        <p:nvSpPr>
          <p:cNvPr id="147" name="Google Shape;147;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98989"/>
                </a:solidFill>
                <a:latin typeface="Courier New"/>
                <a:ea typeface="Courier New"/>
                <a:cs typeface="Courier New"/>
                <a:sym typeface="Courier New"/>
              </a:rPr>
              <a:t>‹#›</a:t>
            </a:fld>
            <a:endParaRPr b="0" i="0" sz="1200" u="none" cap="none" strike="noStrike">
              <a:solidFill>
                <a:srgbClr val="898989"/>
              </a:solidFill>
              <a:latin typeface="Courier New"/>
              <a:ea typeface="Courier New"/>
              <a:cs typeface="Courier New"/>
              <a:sym typeface="Courier New"/>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200"/>
              <a:buFont typeface="Calibri"/>
              <a:buNone/>
            </a:pPr>
            <a:r>
              <a:rPr lang="en-US" sz="4200"/>
              <a:t>Socket and Process Communication</a:t>
            </a:r>
            <a:endParaRPr/>
          </a:p>
        </p:txBody>
      </p:sp>
      <p:sp>
        <p:nvSpPr>
          <p:cNvPr id="154" name="Google Shape;154;p15"/>
          <p:cNvSpPr txBox="1"/>
          <p:nvPr>
            <p:ph idx="1" type="body"/>
          </p:nvPr>
        </p:nvSpPr>
        <p:spPr>
          <a:xfrm>
            <a:off x="977317" y="2185879"/>
            <a:ext cx="10598163" cy="2746848"/>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600"/>
              <a:buChar char="•"/>
            </a:pPr>
            <a:r>
              <a:rPr lang="en-US" sz="2600"/>
              <a:t>Two types of Sockets:</a:t>
            </a:r>
            <a:endParaRPr/>
          </a:p>
          <a:p>
            <a:pPr indent="-228600" lvl="1" marL="685800" rtl="0" algn="l">
              <a:lnSpc>
                <a:spcPct val="90000"/>
              </a:lnSpc>
              <a:spcBef>
                <a:spcPts val="500"/>
              </a:spcBef>
              <a:spcAft>
                <a:spcPts val="0"/>
              </a:spcAft>
              <a:buClr>
                <a:schemeClr val="dk1"/>
              </a:buClr>
              <a:buSzPts val="2200"/>
              <a:buChar char="•"/>
            </a:pPr>
            <a:r>
              <a:rPr lang="en-US" sz="2200"/>
              <a:t>Stream Sockets: ‘Reliable’ TCP connections </a:t>
            </a:r>
            <a:endParaRPr/>
          </a:p>
          <a:p>
            <a:pPr indent="-228600" lvl="2" marL="1143000" rtl="0" algn="l">
              <a:lnSpc>
                <a:spcPct val="90000"/>
              </a:lnSpc>
              <a:spcBef>
                <a:spcPts val="500"/>
              </a:spcBef>
              <a:spcAft>
                <a:spcPts val="0"/>
              </a:spcAft>
              <a:buClr>
                <a:schemeClr val="dk1"/>
              </a:buClr>
              <a:buSzPts val="1800"/>
              <a:buChar char="•"/>
            </a:pPr>
            <a:r>
              <a:rPr lang="en-US" sz="1800"/>
              <a:t>Guarantees that the message sent will be delivered in the same order as they are sent.</a:t>
            </a:r>
            <a:endParaRPr/>
          </a:p>
          <a:p>
            <a:pPr indent="-228600" lvl="2" marL="1143000" rtl="0" algn="l">
              <a:lnSpc>
                <a:spcPct val="90000"/>
              </a:lnSpc>
              <a:spcBef>
                <a:spcPts val="500"/>
              </a:spcBef>
              <a:spcAft>
                <a:spcPts val="0"/>
              </a:spcAft>
              <a:buClr>
                <a:schemeClr val="dk1"/>
              </a:buClr>
              <a:buSzPts val="1800"/>
              <a:buChar char="•"/>
            </a:pPr>
            <a:r>
              <a:rPr lang="en-US" sz="1800"/>
              <a:t>A connection is established between the two ends before message is sent</a:t>
            </a:r>
            <a:endParaRPr/>
          </a:p>
          <a:p>
            <a:pPr indent="-228600" lvl="1" marL="685800" rtl="0" algn="l">
              <a:lnSpc>
                <a:spcPct val="90000"/>
              </a:lnSpc>
              <a:spcBef>
                <a:spcPts val="500"/>
              </a:spcBef>
              <a:spcAft>
                <a:spcPts val="0"/>
              </a:spcAft>
              <a:buClr>
                <a:schemeClr val="dk1"/>
              </a:buClr>
              <a:buSzPts val="2200"/>
              <a:buChar char="•"/>
            </a:pPr>
            <a:r>
              <a:rPr lang="en-US" sz="2200"/>
              <a:t>Datagram Sockets: UDP Connections</a:t>
            </a:r>
            <a:endParaRPr/>
          </a:p>
          <a:p>
            <a:pPr indent="-228600" lvl="2" marL="1143000" rtl="0" algn="l">
              <a:lnSpc>
                <a:spcPct val="90000"/>
              </a:lnSpc>
              <a:spcBef>
                <a:spcPts val="500"/>
              </a:spcBef>
              <a:spcAft>
                <a:spcPts val="0"/>
              </a:spcAft>
              <a:buClr>
                <a:schemeClr val="dk1"/>
              </a:buClr>
              <a:buSzPts val="1800"/>
              <a:buChar char="•"/>
            </a:pPr>
            <a:r>
              <a:rPr lang="en-US" sz="1800"/>
              <a:t>No guarantee on message delivery – maybe lost, may get reordered.</a:t>
            </a:r>
            <a:endParaRPr/>
          </a:p>
          <a:p>
            <a:pPr indent="-228600" lvl="2" marL="1143000" rtl="0" algn="l">
              <a:lnSpc>
                <a:spcPct val="90000"/>
              </a:lnSpc>
              <a:spcBef>
                <a:spcPts val="500"/>
              </a:spcBef>
              <a:spcAft>
                <a:spcPts val="0"/>
              </a:spcAft>
              <a:buClr>
                <a:schemeClr val="dk1"/>
              </a:buClr>
              <a:buSzPts val="1800"/>
              <a:buChar char="•"/>
            </a:pPr>
            <a:r>
              <a:rPr lang="en-US" sz="1800"/>
              <a:t>Connectionless – The message is simply sent.</a:t>
            </a:r>
            <a:endParaRPr/>
          </a:p>
        </p:txBody>
      </p:sp>
      <p:sp>
        <p:nvSpPr>
          <p:cNvPr id="155" name="Google Shape;155;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rgbClr val="898989"/>
                </a:solidFill>
                <a:latin typeface="Courier New"/>
                <a:ea typeface="Courier New"/>
                <a:cs typeface="Courier New"/>
                <a:sym typeface="Courier New"/>
              </a:rPr>
              <a:t>‹#›</a:t>
            </a:fld>
            <a:endParaRPr b="0" i="0" sz="1200" u="none" cap="none" strike="noStrike">
              <a:solidFill>
                <a:srgbClr val="898989"/>
              </a:solidFill>
              <a:latin typeface="Courier New"/>
              <a:ea typeface="Courier New"/>
              <a:cs typeface="Courier New"/>
              <a:sym typeface="Courier New"/>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4">
                                            <p:txEl>
                                              <p:pRg end="0" st="0"/>
                                            </p:txEl>
                                          </p:spTgt>
                                        </p:tgtEl>
                                        <p:attrNameLst>
                                          <p:attrName>style.visibility</p:attrName>
                                        </p:attrNameLst>
                                      </p:cBhvr>
                                      <p:to>
                                        <p:strVal val="visible"/>
                                      </p:to>
                                    </p:set>
                                    <p:animEffect filter="fade" transition="in">
                                      <p:cBhvr>
                                        <p:cTn dur="500"/>
                                        <p:tgtEl>
                                          <p:spTgt spid="15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4">
                                            <p:txEl>
                                              <p:pRg end="1" st="1"/>
                                            </p:txEl>
                                          </p:spTgt>
                                        </p:tgtEl>
                                        <p:attrNameLst>
                                          <p:attrName>style.visibility</p:attrName>
                                        </p:attrNameLst>
                                      </p:cBhvr>
                                      <p:to>
                                        <p:strVal val="visible"/>
                                      </p:to>
                                    </p:set>
                                    <p:animEffect filter="fade" transition="in">
                                      <p:cBhvr>
                                        <p:cTn dur="500"/>
                                        <p:tgtEl>
                                          <p:spTgt spid="15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4">
                                            <p:txEl>
                                              <p:pRg end="2" st="2"/>
                                            </p:txEl>
                                          </p:spTgt>
                                        </p:tgtEl>
                                        <p:attrNameLst>
                                          <p:attrName>style.visibility</p:attrName>
                                        </p:attrNameLst>
                                      </p:cBhvr>
                                      <p:to>
                                        <p:strVal val="visible"/>
                                      </p:to>
                                    </p:set>
                                    <p:animEffect filter="fade" transition="in">
                                      <p:cBhvr>
                                        <p:cTn dur="500"/>
                                        <p:tgtEl>
                                          <p:spTgt spid="15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4">
                                            <p:txEl>
                                              <p:pRg end="3" st="3"/>
                                            </p:txEl>
                                          </p:spTgt>
                                        </p:tgtEl>
                                        <p:attrNameLst>
                                          <p:attrName>style.visibility</p:attrName>
                                        </p:attrNameLst>
                                      </p:cBhvr>
                                      <p:to>
                                        <p:strVal val="visible"/>
                                      </p:to>
                                    </p:set>
                                    <p:animEffect filter="fade" transition="in">
                                      <p:cBhvr>
                                        <p:cTn dur="500"/>
                                        <p:tgtEl>
                                          <p:spTgt spid="15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4">
                                            <p:txEl>
                                              <p:pRg end="4" st="4"/>
                                            </p:txEl>
                                          </p:spTgt>
                                        </p:tgtEl>
                                        <p:attrNameLst>
                                          <p:attrName>style.visibility</p:attrName>
                                        </p:attrNameLst>
                                      </p:cBhvr>
                                      <p:to>
                                        <p:strVal val="visible"/>
                                      </p:to>
                                    </p:set>
                                    <p:animEffect filter="fade" transition="in">
                                      <p:cBhvr>
                                        <p:cTn dur="500"/>
                                        <p:tgtEl>
                                          <p:spTgt spid="154">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4">
                                            <p:txEl>
                                              <p:pRg end="5" st="5"/>
                                            </p:txEl>
                                          </p:spTgt>
                                        </p:tgtEl>
                                        <p:attrNameLst>
                                          <p:attrName>style.visibility</p:attrName>
                                        </p:attrNameLst>
                                      </p:cBhvr>
                                      <p:to>
                                        <p:strVal val="visible"/>
                                      </p:to>
                                    </p:set>
                                    <p:animEffect filter="fade" transition="in">
                                      <p:cBhvr>
                                        <p:cTn dur="500"/>
                                        <p:tgtEl>
                                          <p:spTgt spid="154">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4">
                                            <p:txEl>
                                              <p:pRg end="6" st="6"/>
                                            </p:txEl>
                                          </p:spTgt>
                                        </p:tgtEl>
                                        <p:attrNameLst>
                                          <p:attrName>style.visibility</p:attrName>
                                        </p:attrNameLst>
                                      </p:cBhvr>
                                      <p:to>
                                        <p:strVal val="visible"/>
                                      </p:to>
                                    </p:set>
                                    <p:animEffect filter="fade" transition="in">
                                      <p:cBhvr>
                                        <p:cTn dur="500"/>
                                        <p:tgtEl>
                                          <p:spTgt spid="154">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lang="en-US"/>
              <a:t>Socket Programming</a:t>
            </a:r>
            <a:endParaRPr/>
          </a:p>
        </p:txBody>
      </p:sp>
      <p:sp>
        <p:nvSpPr>
          <p:cNvPr id="161" name="Google Shape;161;p16"/>
          <p:cNvSpPr txBox="1"/>
          <p:nvPr>
            <p:ph idx="1" type="body"/>
          </p:nvPr>
        </p:nvSpPr>
        <p:spPr>
          <a:xfrm>
            <a:off x="838200" y="1825625"/>
            <a:ext cx="10515600" cy="2192702"/>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800"/>
              <a:buChar char="•"/>
            </a:pPr>
            <a:r>
              <a:rPr lang="en-US"/>
              <a:t>The idea of socket programming is to use the socket interface for communicating between processes/applications running across the network.</a:t>
            </a:r>
            <a:endParaRPr/>
          </a:p>
          <a:p>
            <a:pPr indent="-228600" lvl="1" marL="685800" rtl="0" algn="l">
              <a:lnSpc>
                <a:spcPct val="90000"/>
              </a:lnSpc>
              <a:spcBef>
                <a:spcPts val="500"/>
              </a:spcBef>
              <a:spcAft>
                <a:spcPts val="0"/>
              </a:spcAft>
              <a:buClr>
                <a:schemeClr val="dk1"/>
              </a:buClr>
              <a:buSzPts val="2400"/>
              <a:buChar char="•"/>
            </a:pPr>
            <a:r>
              <a:rPr lang="en-US"/>
              <a:t>You may want to download a file stored on a server. </a:t>
            </a:r>
            <a:endParaRPr/>
          </a:p>
          <a:p>
            <a:pPr indent="-228600" lvl="1" marL="685800" rtl="0" algn="l">
              <a:lnSpc>
                <a:spcPct val="90000"/>
              </a:lnSpc>
              <a:spcBef>
                <a:spcPts val="500"/>
              </a:spcBef>
              <a:spcAft>
                <a:spcPts val="0"/>
              </a:spcAft>
              <a:buClr>
                <a:schemeClr val="dk1"/>
              </a:buClr>
              <a:buSzPts val="2400"/>
              <a:buChar char="•"/>
            </a:pPr>
            <a:r>
              <a:rPr lang="en-US"/>
              <a:t>You may want to create an application which to chat with your friends.</a:t>
            </a:r>
            <a:endParaRPr/>
          </a:p>
          <a:p>
            <a:pPr indent="0" lvl="1" marL="457200" rtl="0" algn="l">
              <a:lnSpc>
                <a:spcPct val="90000"/>
              </a:lnSpc>
              <a:spcBef>
                <a:spcPts val="500"/>
              </a:spcBef>
              <a:spcAft>
                <a:spcPts val="0"/>
              </a:spcAft>
              <a:buClr>
                <a:schemeClr val="dk1"/>
              </a:buClr>
              <a:buSzPts val="2400"/>
              <a:buNone/>
            </a:pPr>
            <a:r>
              <a:t/>
            </a:r>
            <a:endParaRPr/>
          </a:p>
          <a:p>
            <a:pPr indent="0" lvl="1" marL="457200" rtl="0" algn="l">
              <a:lnSpc>
                <a:spcPct val="90000"/>
              </a:lnSpc>
              <a:spcBef>
                <a:spcPts val="500"/>
              </a:spcBef>
              <a:spcAft>
                <a:spcPts val="0"/>
              </a:spcAft>
              <a:buClr>
                <a:schemeClr val="dk1"/>
              </a:buClr>
              <a:buSzPts val="2400"/>
              <a:buNone/>
            </a:pPr>
            <a:r>
              <a:t/>
            </a:r>
            <a:endParaRPr/>
          </a:p>
          <a:p>
            <a:pPr indent="0" lvl="1" marL="457200" rtl="0" algn="l">
              <a:lnSpc>
                <a:spcPct val="90000"/>
              </a:lnSpc>
              <a:spcBef>
                <a:spcPts val="500"/>
              </a:spcBef>
              <a:spcAft>
                <a:spcPts val="0"/>
              </a:spcAft>
              <a:buClr>
                <a:schemeClr val="dk1"/>
              </a:buClr>
              <a:buSzPts val="2400"/>
              <a:buNone/>
            </a:pPr>
            <a:r>
              <a:t/>
            </a:r>
            <a:endParaRPr/>
          </a:p>
          <a:p>
            <a:pPr indent="0" lvl="1" marL="457200" rtl="0" algn="l">
              <a:lnSpc>
                <a:spcPct val="90000"/>
              </a:lnSpc>
              <a:spcBef>
                <a:spcPts val="500"/>
              </a:spcBef>
              <a:spcAft>
                <a:spcPts val="0"/>
              </a:spcAft>
              <a:buClr>
                <a:schemeClr val="dk1"/>
              </a:buClr>
              <a:buSzPts val="2400"/>
              <a:buNone/>
            </a:pPr>
            <a:r>
              <a:t/>
            </a:r>
            <a:endParaRPr/>
          </a:p>
        </p:txBody>
      </p:sp>
      <p:sp>
        <p:nvSpPr>
          <p:cNvPr id="162" name="Google Shape;162;p16"/>
          <p:cNvSpPr txBox="1"/>
          <p:nvPr/>
        </p:nvSpPr>
        <p:spPr>
          <a:xfrm>
            <a:off x="931877" y="4292498"/>
            <a:ext cx="10515600" cy="2192702"/>
          </a:xfrm>
          <a:prstGeom prst="rect">
            <a:avLst/>
          </a:prstGeom>
          <a:noFill/>
          <a:ln>
            <a:noFill/>
          </a:ln>
        </p:spPr>
        <p:txBody>
          <a:bodyPr anchorCtr="0" anchor="t" bIns="45700" lIns="91425" spcFirstLastPara="1" rIns="91425" wrap="square" tIns="45700">
            <a:noAutofit/>
          </a:bodyPr>
          <a:lstStyle/>
          <a:p>
            <a:pPr indent="0" lvl="1" marL="457200" marR="0" rtl="0" algn="l">
              <a:lnSpc>
                <a:spcPct val="90000"/>
              </a:lnSpc>
              <a:spcBef>
                <a:spcPts val="0"/>
              </a:spcBef>
              <a:spcAft>
                <a:spcPts val="0"/>
              </a:spcAft>
              <a:buClr>
                <a:schemeClr val="dk1"/>
              </a:buClr>
              <a:buSzPts val="2400"/>
              <a:buFont typeface="Arial"/>
              <a:buNone/>
            </a:pPr>
            <a:r>
              <a:rPr b="0" i="0" lang="en-US" sz="2400" u="none" cap="none" strike="noStrike">
                <a:solidFill>
                  <a:schemeClr val="dk1"/>
                </a:solidFill>
                <a:latin typeface="Calibri"/>
                <a:ea typeface="Calibri"/>
                <a:cs typeface="Calibri"/>
                <a:sym typeface="Calibri"/>
              </a:rPr>
              <a:t>Let us look at socket programming briefly using C. The key ideas will remain same across different languages, only the syntax will differ.</a:t>
            </a:r>
            <a:endParaRPr/>
          </a:p>
          <a:p>
            <a:pPr indent="0" lvl="1" marL="457200" marR="0" rtl="0" algn="l">
              <a:lnSpc>
                <a:spcPct val="90000"/>
              </a:lnSpc>
              <a:spcBef>
                <a:spcPts val="500"/>
              </a:spcBef>
              <a:spcAft>
                <a:spcPts val="0"/>
              </a:spcAft>
              <a:buClr>
                <a:schemeClr val="dk1"/>
              </a:buClr>
              <a:buSzPts val="2400"/>
              <a:buFont typeface="Arial"/>
              <a:buNone/>
            </a:pPr>
            <a:r>
              <a:t/>
            </a:r>
            <a:endParaRPr b="0" i="0" sz="2400" u="none" cap="none" strike="noStrike">
              <a:solidFill>
                <a:schemeClr val="dk1"/>
              </a:solidFill>
              <a:latin typeface="Calibri"/>
              <a:ea typeface="Calibri"/>
              <a:cs typeface="Calibri"/>
              <a:sym typeface="Calibri"/>
            </a:endParaRPr>
          </a:p>
          <a:p>
            <a:pPr indent="0" lvl="1" marL="457200" marR="0" rtl="0" algn="l">
              <a:lnSpc>
                <a:spcPct val="90000"/>
              </a:lnSpc>
              <a:spcBef>
                <a:spcPts val="500"/>
              </a:spcBef>
              <a:spcAft>
                <a:spcPts val="0"/>
              </a:spcAft>
              <a:buClr>
                <a:schemeClr val="dk1"/>
              </a:buClr>
              <a:buSzPts val="2400"/>
              <a:buFont typeface="Arial"/>
              <a:buNone/>
            </a:pPr>
            <a:r>
              <a:t/>
            </a:r>
            <a:endParaRPr b="0" i="0" sz="2400" u="none" cap="none" strike="noStrike">
              <a:solidFill>
                <a:schemeClr val="dk1"/>
              </a:solidFill>
              <a:latin typeface="Calibri"/>
              <a:ea typeface="Calibri"/>
              <a:cs typeface="Calibri"/>
              <a:sym typeface="Calibri"/>
            </a:endParaRPr>
          </a:p>
          <a:p>
            <a:pPr indent="0" lvl="1" marL="457200" marR="0" rtl="0" algn="l">
              <a:lnSpc>
                <a:spcPct val="90000"/>
              </a:lnSpc>
              <a:spcBef>
                <a:spcPts val="500"/>
              </a:spcBef>
              <a:spcAft>
                <a:spcPts val="0"/>
              </a:spcAft>
              <a:buClr>
                <a:schemeClr val="dk1"/>
              </a:buClr>
              <a:buSzPts val="2400"/>
              <a:buFont typeface="Arial"/>
              <a:buNone/>
            </a:pPr>
            <a:r>
              <a:t/>
            </a:r>
            <a:endParaRPr b="0" i="0" sz="2400" u="none" cap="none" strike="noStrike">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1">
                                            <p:txEl>
                                              <p:pRg end="0" st="0"/>
                                            </p:txEl>
                                          </p:spTgt>
                                        </p:tgtEl>
                                        <p:attrNameLst>
                                          <p:attrName>style.visibility</p:attrName>
                                        </p:attrNameLst>
                                      </p:cBhvr>
                                      <p:to>
                                        <p:strVal val="visible"/>
                                      </p:to>
                                    </p:set>
                                    <p:animEffect filter="fade" transition="in">
                                      <p:cBhvr>
                                        <p:cTn dur="500"/>
                                        <p:tgtEl>
                                          <p:spTgt spid="16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1">
                                            <p:txEl>
                                              <p:pRg end="1" st="1"/>
                                            </p:txEl>
                                          </p:spTgt>
                                        </p:tgtEl>
                                        <p:attrNameLst>
                                          <p:attrName>style.visibility</p:attrName>
                                        </p:attrNameLst>
                                      </p:cBhvr>
                                      <p:to>
                                        <p:strVal val="visible"/>
                                      </p:to>
                                    </p:set>
                                    <p:animEffect filter="fade" transition="in">
                                      <p:cBhvr>
                                        <p:cTn dur="500"/>
                                        <p:tgtEl>
                                          <p:spTgt spid="16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1">
                                            <p:txEl>
                                              <p:pRg end="2" st="2"/>
                                            </p:txEl>
                                          </p:spTgt>
                                        </p:tgtEl>
                                        <p:attrNameLst>
                                          <p:attrName>style.visibility</p:attrName>
                                        </p:attrNameLst>
                                      </p:cBhvr>
                                      <p:to>
                                        <p:strVal val="visible"/>
                                      </p:to>
                                    </p:set>
                                    <p:animEffect filter="fade" transition="in">
                                      <p:cBhvr>
                                        <p:cTn dur="500"/>
                                        <p:tgtEl>
                                          <p:spTgt spid="16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1">
                                            <p:txEl>
                                              <p:pRg end="3" st="3"/>
                                            </p:txEl>
                                          </p:spTgt>
                                        </p:tgtEl>
                                        <p:attrNameLst>
                                          <p:attrName>style.visibility</p:attrName>
                                        </p:attrNameLst>
                                      </p:cBhvr>
                                      <p:to>
                                        <p:strVal val="visible"/>
                                      </p:to>
                                    </p:set>
                                    <p:animEffect filter="fade" transition="in">
                                      <p:cBhvr>
                                        <p:cTn dur="500"/>
                                        <p:tgtEl>
                                          <p:spTgt spid="16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1">
                                            <p:txEl>
                                              <p:pRg end="4" st="4"/>
                                            </p:txEl>
                                          </p:spTgt>
                                        </p:tgtEl>
                                        <p:attrNameLst>
                                          <p:attrName>style.visibility</p:attrName>
                                        </p:attrNameLst>
                                      </p:cBhvr>
                                      <p:to>
                                        <p:strVal val="visible"/>
                                      </p:to>
                                    </p:set>
                                    <p:animEffect filter="fade" transition="in">
                                      <p:cBhvr>
                                        <p:cTn dur="500"/>
                                        <p:tgtEl>
                                          <p:spTgt spid="16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1">
                                            <p:txEl>
                                              <p:pRg end="5" st="5"/>
                                            </p:txEl>
                                          </p:spTgt>
                                        </p:tgtEl>
                                        <p:attrNameLst>
                                          <p:attrName>style.visibility</p:attrName>
                                        </p:attrNameLst>
                                      </p:cBhvr>
                                      <p:to>
                                        <p:strVal val="visible"/>
                                      </p:to>
                                    </p:set>
                                    <p:animEffect filter="fade" transition="in">
                                      <p:cBhvr>
                                        <p:cTn dur="500"/>
                                        <p:tgtEl>
                                          <p:spTgt spid="161">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1">
                                            <p:txEl>
                                              <p:pRg end="6" st="6"/>
                                            </p:txEl>
                                          </p:spTgt>
                                        </p:tgtEl>
                                        <p:attrNameLst>
                                          <p:attrName>style.visibility</p:attrName>
                                        </p:attrNameLst>
                                      </p:cBhvr>
                                      <p:to>
                                        <p:strVal val="visible"/>
                                      </p:to>
                                    </p:set>
                                    <p:animEffect filter="fade" transition="in">
                                      <p:cBhvr>
                                        <p:cTn dur="500"/>
                                        <p:tgtEl>
                                          <p:spTgt spid="161">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2">
                                            <p:txEl>
                                              <p:pRg end="0" st="0"/>
                                            </p:txEl>
                                          </p:spTgt>
                                        </p:tgtEl>
                                        <p:attrNameLst>
                                          <p:attrName>style.visibility</p:attrName>
                                        </p:attrNameLst>
                                      </p:cBhvr>
                                      <p:to>
                                        <p:strVal val="visible"/>
                                      </p:to>
                                    </p:set>
                                    <p:animEffect filter="fade" transition="in">
                                      <p:cBhvr>
                                        <p:cTn dur="500"/>
                                        <p:tgtEl>
                                          <p:spTgt spid="16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2">
                                            <p:txEl>
                                              <p:pRg end="1" st="1"/>
                                            </p:txEl>
                                          </p:spTgt>
                                        </p:tgtEl>
                                        <p:attrNameLst>
                                          <p:attrName>style.visibility</p:attrName>
                                        </p:attrNameLst>
                                      </p:cBhvr>
                                      <p:to>
                                        <p:strVal val="visible"/>
                                      </p:to>
                                    </p:set>
                                    <p:animEffect filter="fade" transition="in">
                                      <p:cBhvr>
                                        <p:cTn dur="500"/>
                                        <p:tgtEl>
                                          <p:spTgt spid="16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2">
                                            <p:txEl>
                                              <p:pRg end="2" st="2"/>
                                            </p:txEl>
                                          </p:spTgt>
                                        </p:tgtEl>
                                        <p:attrNameLst>
                                          <p:attrName>style.visibility</p:attrName>
                                        </p:attrNameLst>
                                      </p:cBhvr>
                                      <p:to>
                                        <p:strVal val="visible"/>
                                      </p:to>
                                    </p:set>
                                    <p:animEffect filter="fade" transition="in">
                                      <p:cBhvr>
                                        <p:cTn dur="500"/>
                                        <p:tgtEl>
                                          <p:spTgt spid="16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2">
                                            <p:txEl>
                                              <p:pRg end="3" st="3"/>
                                            </p:txEl>
                                          </p:spTgt>
                                        </p:tgtEl>
                                        <p:attrNameLst>
                                          <p:attrName>style.visibility</p:attrName>
                                        </p:attrNameLst>
                                      </p:cBhvr>
                                      <p:to>
                                        <p:strVal val="visible"/>
                                      </p:to>
                                    </p:set>
                                    <p:animEffect filter="fade" transition="in">
                                      <p:cBhvr>
                                        <p:cTn dur="500"/>
                                        <p:tgtEl>
                                          <p:spTgt spid="162">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pic>
        <p:nvPicPr>
          <p:cNvPr id="167" name="Google Shape;167;p17"/>
          <p:cNvPicPr preferRelativeResize="0"/>
          <p:nvPr/>
        </p:nvPicPr>
        <p:blipFill rotWithShape="1">
          <a:blip r:embed="rId3">
            <a:alphaModFix/>
          </a:blip>
          <a:srcRect b="0" l="0" r="0" t="0"/>
          <a:stretch/>
        </p:blipFill>
        <p:spPr>
          <a:xfrm>
            <a:off x="345232" y="1252464"/>
            <a:ext cx="9722498" cy="4353071"/>
          </a:xfrm>
          <a:prstGeom prst="rect">
            <a:avLst/>
          </a:prstGeom>
          <a:noFill/>
          <a:ln>
            <a:noFill/>
          </a:ln>
        </p:spPr>
      </p:pic>
      <p:sp>
        <p:nvSpPr>
          <p:cNvPr id="168" name="Google Shape;168;p17"/>
          <p:cNvSpPr txBox="1"/>
          <p:nvPr/>
        </p:nvSpPr>
        <p:spPr>
          <a:xfrm>
            <a:off x="345232" y="401217"/>
            <a:ext cx="10506270" cy="40011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1" lang="en-US" sz="2000" u="sng" cap="none" strike="noStrike">
                <a:solidFill>
                  <a:schemeClr val="dk1"/>
                </a:solidFill>
                <a:latin typeface="Calibri"/>
                <a:ea typeface="Calibri"/>
                <a:cs typeface="Calibri"/>
                <a:sym typeface="Calibri"/>
              </a:rPr>
              <a:t> Get the Address of the service/device you are trying to access/want to use : getaddrinfo</a:t>
            </a:r>
            <a:endParaRPr i="1" sz="2000" u="sng">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gtEl>
                                        <p:attrNameLst>
                                          <p:attrName>style.visibility</p:attrName>
                                        </p:attrNameLst>
                                      </p:cBhvr>
                                      <p:to>
                                        <p:strVal val="visible"/>
                                      </p:to>
                                    </p:set>
                                    <p:animEffect filter="fade" transition="in">
                                      <p:cBhvr>
                                        <p:cTn dur="500"/>
                                        <p:tgtEl>
                                          <p:spTgt spid="16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18"/>
          <p:cNvSpPr txBox="1"/>
          <p:nvPr/>
        </p:nvSpPr>
        <p:spPr>
          <a:xfrm>
            <a:off x="360727" y="201336"/>
            <a:ext cx="11450972" cy="95410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en-US" sz="2800">
                <a:solidFill>
                  <a:schemeClr val="dk1"/>
                </a:solidFill>
                <a:latin typeface="Calibri"/>
                <a:ea typeface="Calibri"/>
                <a:cs typeface="Calibri"/>
                <a:sym typeface="Calibri"/>
              </a:rPr>
              <a:t>Problem: Create a program that receives messages over the network and act accordingly / create a SERVER</a:t>
            </a:r>
            <a:endParaRPr/>
          </a:p>
        </p:txBody>
      </p:sp>
      <p:sp>
        <p:nvSpPr>
          <p:cNvPr id="174" name="Google Shape;174;p18"/>
          <p:cNvSpPr txBox="1"/>
          <p:nvPr/>
        </p:nvSpPr>
        <p:spPr>
          <a:xfrm>
            <a:off x="360727" y="2136338"/>
            <a:ext cx="10133045" cy="258532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Lets think on what all we need to do :</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Goal: To create a socket that can be used to listen to incoming connections.</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Create a TCP socket.</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Associate the socket with a PORT number.</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Listen to incoming connections.</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Accept incoming connections</a:t>
            </a:r>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Send a message to client/receive a message from client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3"/>
                                        </p:tgtEl>
                                        <p:attrNameLst>
                                          <p:attrName>style.visibility</p:attrName>
                                        </p:attrNameLst>
                                      </p:cBhvr>
                                      <p:to>
                                        <p:strVal val="visible"/>
                                      </p:to>
                                    </p:set>
                                    <p:animEffect filter="fade" transition="in">
                                      <p:cBhvr>
                                        <p:cTn dur="500"/>
                                        <p:tgtEl>
                                          <p:spTgt spid="17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xEl>
                                              <p:pRg end="0" st="0"/>
                                            </p:txEl>
                                          </p:spTgt>
                                        </p:tgtEl>
                                        <p:attrNameLst>
                                          <p:attrName>style.visibility</p:attrName>
                                        </p:attrNameLst>
                                      </p:cBhvr>
                                      <p:to>
                                        <p:strVal val="visible"/>
                                      </p:to>
                                    </p:set>
                                    <p:animEffect filter="fade" transition="in">
                                      <p:cBhvr>
                                        <p:cTn dur="500"/>
                                        <p:tgtEl>
                                          <p:spTgt spid="17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xEl>
                                              <p:pRg end="1" st="1"/>
                                            </p:txEl>
                                          </p:spTgt>
                                        </p:tgtEl>
                                        <p:attrNameLst>
                                          <p:attrName>style.visibility</p:attrName>
                                        </p:attrNameLst>
                                      </p:cBhvr>
                                      <p:to>
                                        <p:strVal val="visible"/>
                                      </p:to>
                                    </p:set>
                                    <p:animEffect filter="fade" transition="in">
                                      <p:cBhvr>
                                        <p:cTn dur="500"/>
                                        <p:tgtEl>
                                          <p:spTgt spid="17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xEl>
                                              <p:pRg end="2" st="2"/>
                                            </p:txEl>
                                          </p:spTgt>
                                        </p:tgtEl>
                                        <p:attrNameLst>
                                          <p:attrName>style.visibility</p:attrName>
                                        </p:attrNameLst>
                                      </p:cBhvr>
                                      <p:to>
                                        <p:strVal val="visible"/>
                                      </p:to>
                                    </p:set>
                                    <p:animEffect filter="fade" transition="in">
                                      <p:cBhvr>
                                        <p:cTn dur="500"/>
                                        <p:tgtEl>
                                          <p:spTgt spid="17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xEl>
                                              <p:pRg end="3" st="3"/>
                                            </p:txEl>
                                          </p:spTgt>
                                        </p:tgtEl>
                                        <p:attrNameLst>
                                          <p:attrName>style.visibility</p:attrName>
                                        </p:attrNameLst>
                                      </p:cBhvr>
                                      <p:to>
                                        <p:strVal val="visible"/>
                                      </p:to>
                                    </p:set>
                                    <p:animEffect filter="fade" transition="in">
                                      <p:cBhvr>
                                        <p:cTn dur="500"/>
                                        <p:tgtEl>
                                          <p:spTgt spid="17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xEl>
                                              <p:pRg end="4" st="4"/>
                                            </p:txEl>
                                          </p:spTgt>
                                        </p:tgtEl>
                                        <p:attrNameLst>
                                          <p:attrName>style.visibility</p:attrName>
                                        </p:attrNameLst>
                                      </p:cBhvr>
                                      <p:to>
                                        <p:strVal val="visible"/>
                                      </p:to>
                                    </p:set>
                                    <p:animEffect filter="fade" transition="in">
                                      <p:cBhvr>
                                        <p:cTn dur="500"/>
                                        <p:tgtEl>
                                          <p:spTgt spid="174">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xEl>
                                              <p:pRg end="5" st="5"/>
                                            </p:txEl>
                                          </p:spTgt>
                                        </p:tgtEl>
                                        <p:attrNameLst>
                                          <p:attrName>style.visibility</p:attrName>
                                        </p:attrNameLst>
                                      </p:cBhvr>
                                      <p:to>
                                        <p:strVal val="visible"/>
                                      </p:to>
                                    </p:set>
                                    <p:animEffect filter="fade" transition="in">
                                      <p:cBhvr>
                                        <p:cTn dur="500"/>
                                        <p:tgtEl>
                                          <p:spTgt spid="174">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xEl>
                                              <p:pRg end="6" st="6"/>
                                            </p:txEl>
                                          </p:spTgt>
                                        </p:tgtEl>
                                        <p:attrNameLst>
                                          <p:attrName>style.visibility</p:attrName>
                                        </p:attrNameLst>
                                      </p:cBhvr>
                                      <p:to>
                                        <p:strVal val="visible"/>
                                      </p:to>
                                    </p:set>
                                    <p:animEffect filter="fade" transition="in">
                                      <p:cBhvr>
                                        <p:cTn dur="500"/>
                                        <p:tgtEl>
                                          <p:spTgt spid="174">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xEl>
                                              <p:pRg end="7" st="7"/>
                                            </p:txEl>
                                          </p:spTgt>
                                        </p:tgtEl>
                                        <p:attrNameLst>
                                          <p:attrName>style.visibility</p:attrName>
                                        </p:attrNameLst>
                                      </p:cBhvr>
                                      <p:to>
                                        <p:strVal val="visible"/>
                                      </p:to>
                                    </p:set>
                                    <p:animEffect filter="fade" transition="in">
                                      <p:cBhvr>
                                        <p:cTn dur="500"/>
                                        <p:tgtEl>
                                          <p:spTgt spid="174">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xEl>
                                              <p:pRg end="8" st="8"/>
                                            </p:txEl>
                                          </p:spTgt>
                                        </p:tgtEl>
                                        <p:attrNameLst>
                                          <p:attrName>style.visibility</p:attrName>
                                        </p:attrNameLst>
                                      </p:cBhvr>
                                      <p:to>
                                        <p:strVal val="visible"/>
                                      </p:to>
                                    </p:set>
                                    <p:animEffect filter="fade" transition="in">
                                      <p:cBhvr>
                                        <p:cTn dur="500"/>
                                        <p:tgtEl>
                                          <p:spTgt spid="174">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pic>
        <p:nvPicPr>
          <p:cNvPr id="180" name="Google Shape;180;p19"/>
          <p:cNvPicPr preferRelativeResize="0"/>
          <p:nvPr/>
        </p:nvPicPr>
        <p:blipFill>
          <a:blip r:embed="rId3">
            <a:alphaModFix/>
          </a:blip>
          <a:stretch>
            <a:fillRect/>
          </a:stretch>
        </p:blipFill>
        <p:spPr>
          <a:xfrm>
            <a:off x="2326250" y="217100"/>
            <a:ext cx="7197326" cy="626167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pic>
        <p:nvPicPr>
          <p:cNvPr id="185" name="Google Shape;185;p20"/>
          <p:cNvPicPr preferRelativeResize="0"/>
          <p:nvPr/>
        </p:nvPicPr>
        <p:blipFill rotWithShape="1">
          <a:blip r:embed="rId3">
            <a:alphaModFix/>
          </a:blip>
          <a:srcRect b="0" l="0" r="0" t="0"/>
          <a:stretch/>
        </p:blipFill>
        <p:spPr>
          <a:xfrm>
            <a:off x="490450" y="260876"/>
            <a:ext cx="6942466" cy="3853924"/>
          </a:xfrm>
          <a:prstGeom prst="rect">
            <a:avLst/>
          </a:prstGeom>
          <a:noFill/>
          <a:ln cap="flat" cmpd="sng" w="9525">
            <a:solidFill>
              <a:srgbClr val="FF0000"/>
            </a:solidFill>
            <a:prstDash val="solid"/>
            <a:round/>
            <a:headEnd len="sm" w="sm" type="none"/>
            <a:tailEnd len="sm" w="sm" type="none"/>
          </a:ln>
        </p:spPr>
      </p:pic>
      <p:pic>
        <p:nvPicPr>
          <p:cNvPr id="186" name="Google Shape;186;p20"/>
          <p:cNvPicPr preferRelativeResize="0"/>
          <p:nvPr/>
        </p:nvPicPr>
        <p:blipFill rotWithShape="1">
          <a:blip r:embed="rId4">
            <a:alphaModFix/>
          </a:blip>
          <a:srcRect b="0" l="0" r="0" t="0"/>
          <a:stretch/>
        </p:blipFill>
        <p:spPr>
          <a:xfrm>
            <a:off x="5911537" y="4977874"/>
            <a:ext cx="5857875" cy="1619250"/>
          </a:xfrm>
          <a:prstGeom prst="rect">
            <a:avLst/>
          </a:prstGeom>
          <a:noFill/>
          <a:ln cap="flat" cmpd="sng" w="9525">
            <a:solidFill>
              <a:srgbClr val="FF0000"/>
            </a:solidFill>
            <a:prstDash val="solid"/>
            <a:round/>
            <a:headEnd len="sm" w="sm" type="none"/>
            <a:tailEnd len="sm" w="sm" type="none"/>
          </a:ln>
        </p:spPr>
      </p:pic>
      <p:sp>
        <p:nvSpPr>
          <p:cNvPr id="187" name="Google Shape;187;p20"/>
          <p:cNvSpPr txBox="1"/>
          <p:nvPr/>
        </p:nvSpPr>
        <p:spPr>
          <a:xfrm>
            <a:off x="7717871" y="1661020"/>
            <a:ext cx="3816991" cy="646331"/>
          </a:xfrm>
          <a:prstGeom prst="rect">
            <a:avLst/>
          </a:prstGeom>
          <a:noFill/>
          <a:ln cap="flat" cmpd="sng" w="9525">
            <a:solidFill>
              <a:srgbClr val="833C0B"/>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Use getaddrinfo to collect information about our own IP.</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gtEl>
                                        <p:attrNameLst>
                                          <p:attrName>style.visibility</p:attrName>
                                        </p:attrNameLst>
                                      </p:cBhvr>
                                      <p:to>
                                        <p:strVal val="visible"/>
                                      </p:to>
                                    </p:set>
                                    <p:animEffect filter="fade" transition="in">
                                      <p:cBhvr>
                                        <p:cTn dur="500"/>
                                        <p:tgtEl>
                                          <p:spTgt spid="18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gtEl>
                                        <p:attrNameLst>
                                          <p:attrName>style.visibility</p:attrName>
                                        </p:attrNameLst>
                                      </p:cBhvr>
                                      <p:to>
                                        <p:strVal val="visible"/>
                                      </p:to>
                                    </p:set>
                                    <p:animEffect filter="fade" transition="in">
                                      <p:cBhvr>
                                        <p:cTn dur="500"/>
                                        <p:tgtEl>
                                          <p:spTgt spid="18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6"/>
                                        </p:tgtEl>
                                        <p:attrNameLst>
                                          <p:attrName>style.visibility</p:attrName>
                                        </p:attrNameLst>
                                      </p:cBhvr>
                                      <p:to>
                                        <p:strVal val="visible"/>
                                      </p:to>
                                    </p:set>
                                    <p:animEffect filter="fade" transition="in">
                                      <p:cBhvr>
                                        <p:cTn dur="500"/>
                                        <p:tgtEl>
                                          <p:spTgt spid="18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pic>
        <p:nvPicPr>
          <p:cNvPr id="192" name="Google Shape;192;p21"/>
          <p:cNvPicPr preferRelativeResize="0"/>
          <p:nvPr/>
        </p:nvPicPr>
        <p:blipFill rotWithShape="1">
          <a:blip r:embed="rId3">
            <a:alphaModFix/>
          </a:blip>
          <a:srcRect b="0" l="0" r="0" t="0"/>
          <a:stretch/>
        </p:blipFill>
        <p:spPr>
          <a:xfrm>
            <a:off x="2162175" y="1963766"/>
            <a:ext cx="3933825" cy="923925"/>
          </a:xfrm>
          <a:prstGeom prst="rect">
            <a:avLst/>
          </a:prstGeom>
          <a:noFill/>
          <a:ln cap="flat" cmpd="sng" w="9525">
            <a:solidFill>
              <a:srgbClr val="FF0000"/>
            </a:solidFill>
            <a:prstDash val="solid"/>
            <a:round/>
            <a:headEnd len="sm" w="sm" type="none"/>
            <a:tailEnd len="sm" w="sm" type="none"/>
          </a:ln>
        </p:spPr>
      </p:pic>
      <p:pic>
        <p:nvPicPr>
          <p:cNvPr id="193" name="Google Shape;193;p21"/>
          <p:cNvPicPr preferRelativeResize="0"/>
          <p:nvPr/>
        </p:nvPicPr>
        <p:blipFill rotWithShape="1">
          <a:blip r:embed="rId4">
            <a:alphaModFix/>
          </a:blip>
          <a:srcRect b="0" l="0" r="0" t="0"/>
          <a:stretch/>
        </p:blipFill>
        <p:spPr>
          <a:xfrm>
            <a:off x="3616405" y="3117822"/>
            <a:ext cx="6934200" cy="1704975"/>
          </a:xfrm>
          <a:prstGeom prst="rect">
            <a:avLst/>
          </a:prstGeom>
          <a:noFill/>
          <a:ln cap="flat" cmpd="sng" w="9525">
            <a:solidFill>
              <a:srgbClr val="FF0000"/>
            </a:solidFill>
            <a:prstDash val="solid"/>
            <a:round/>
            <a:headEnd len="sm" w="sm" type="none"/>
            <a:tailEnd len="sm" w="sm" type="none"/>
          </a:ln>
        </p:spPr>
      </p:pic>
      <p:pic>
        <p:nvPicPr>
          <p:cNvPr id="194" name="Google Shape;194;p21"/>
          <p:cNvPicPr preferRelativeResize="0"/>
          <p:nvPr/>
        </p:nvPicPr>
        <p:blipFill rotWithShape="1">
          <a:blip r:embed="rId5">
            <a:alphaModFix/>
          </a:blip>
          <a:srcRect b="0" l="0" r="0" t="0"/>
          <a:stretch/>
        </p:blipFill>
        <p:spPr>
          <a:xfrm>
            <a:off x="6312977" y="5130873"/>
            <a:ext cx="5505450" cy="1495425"/>
          </a:xfrm>
          <a:prstGeom prst="rect">
            <a:avLst/>
          </a:prstGeom>
          <a:noFill/>
          <a:ln cap="flat" cmpd="sng" w="9525">
            <a:solidFill>
              <a:srgbClr val="FF0000"/>
            </a:solidFill>
            <a:prstDash val="solid"/>
            <a:round/>
            <a:headEnd len="sm" w="sm" type="none"/>
            <a:tailEnd len="sm" w="sm" type="none"/>
          </a:ln>
        </p:spPr>
      </p:pic>
      <p:pic>
        <p:nvPicPr>
          <p:cNvPr id="195" name="Google Shape;195;p21"/>
          <p:cNvPicPr preferRelativeResize="0"/>
          <p:nvPr/>
        </p:nvPicPr>
        <p:blipFill rotWithShape="1">
          <a:blip r:embed="rId6">
            <a:alphaModFix/>
          </a:blip>
          <a:srcRect b="0" l="0" r="0" t="0"/>
          <a:stretch/>
        </p:blipFill>
        <p:spPr>
          <a:xfrm>
            <a:off x="0" y="205136"/>
            <a:ext cx="5210175" cy="1295400"/>
          </a:xfrm>
          <a:prstGeom prst="rect">
            <a:avLst/>
          </a:prstGeom>
          <a:noFill/>
          <a:ln cap="flat" cmpd="sng" w="9525">
            <a:solidFill>
              <a:srgbClr val="FF0000"/>
            </a:solidFill>
            <a:prstDash val="solid"/>
            <a:round/>
            <a:headEnd len="sm" w="sm" type="none"/>
            <a:tailEnd len="sm" w="sm" type="none"/>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5"/>
                                        </p:tgtEl>
                                        <p:attrNameLst>
                                          <p:attrName>style.visibility</p:attrName>
                                        </p:attrNameLst>
                                      </p:cBhvr>
                                      <p:to>
                                        <p:strVal val="visible"/>
                                      </p:to>
                                    </p:set>
                                    <p:animEffect filter="fade" transition="in">
                                      <p:cBhvr>
                                        <p:cTn dur="500"/>
                                        <p:tgtEl>
                                          <p:spTgt spid="19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2"/>
                                        </p:tgtEl>
                                        <p:attrNameLst>
                                          <p:attrName>style.visibility</p:attrName>
                                        </p:attrNameLst>
                                      </p:cBhvr>
                                      <p:to>
                                        <p:strVal val="visible"/>
                                      </p:to>
                                    </p:set>
                                    <p:animEffect filter="fade" transition="in">
                                      <p:cBhvr>
                                        <p:cTn dur="500"/>
                                        <p:tgtEl>
                                          <p:spTgt spid="19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gtEl>
                                        <p:attrNameLst>
                                          <p:attrName>style.visibility</p:attrName>
                                        </p:attrNameLst>
                                      </p:cBhvr>
                                      <p:to>
                                        <p:strVal val="visible"/>
                                      </p:to>
                                    </p:set>
                                    <p:animEffect filter="fade" transition="in">
                                      <p:cBhvr>
                                        <p:cTn dur="500"/>
                                        <p:tgtEl>
                                          <p:spTgt spid="19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4"/>
                                        </p:tgtEl>
                                        <p:attrNameLst>
                                          <p:attrName>style.visibility</p:attrName>
                                        </p:attrNameLst>
                                      </p:cBhvr>
                                      <p:to>
                                        <p:strVal val="visible"/>
                                      </p:to>
                                    </p:set>
                                    <p:animEffect filter="fade" transition="in">
                                      <p:cBhvr>
                                        <p:cTn dur="500"/>
                                        <p:tgtEl>
                                          <p:spTgt spid="19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